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98" r:id="rId1"/>
  </p:sldMasterIdLst>
  <p:notesMasterIdLst>
    <p:notesMasterId r:id="rId62"/>
  </p:notesMasterIdLst>
  <p:sldIdLst>
    <p:sldId id="273" r:id="rId2"/>
    <p:sldId id="451" r:id="rId3"/>
    <p:sldId id="440" r:id="rId4"/>
    <p:sldId id="458" r:id="rId5"/>
    <p:sldId id="279" r:id="rId6"/>
    <p:sldId id="436" r:id="rId7"/>
    <p:sldId id="460" r:id="rId8"/>
    <p:sldId id="465" r:id="rId9"/>
    <p:sldId id="450" r:id="rId10"/>
    <p:sldId id="418" r:id="rId11"/>
    <p:sldId id="417" r:id="rId12"/>
    <p:sldId id="468" r:id="rId13"/>
    <p:sldId id="369" r:id="rId14"/>
    <p:sldId id="467" r:id="rId15"/>
    <p:sldId id="421" r:id="rId16"/>
    <p:sldId id="462" r:id="rId17"/>
    <p:sldId id="441" r:id="rId18"/>
    <p:sldId id="478" r:id="rId19"/>
    <p:sldId id="422" r:id="rId20"/>
    <p:sldId id="424" r:id="rId21"/>
    <p:sldId id="442" r:id="rId22"/>
    <p:sldId id="443" r:id="rId23"/>
    <p:sldId id="444" r:id="rId24"/>
    <p:sldId id="426" r:id="rId25"/>
    <p:sldId id="394" r:id="rId26"/>
    <p:sldId id="429" r:id="rId27"/>
    <p:sldId id="461" r:id="rId28"/>
    <p:sldId id="473" r:id="rId29"/>
    <p:sldId id="472" r:id="rId30"/>
    <p:sldId id="474" r:id="rId31"/>
    <p:sldId id="475" r:id="rId32"/>
    <p:sldId id="476" r:id="rId33"/>
    <p:sldId id="477" r:id="rId34"/>
    <p:sldId id="479" r:id="rId35"/>
    <p:sldId id="445" r:id="rId36"/>
    <p:sldId id="449" r:id="rId37"/>
    <p:sldId id="439" r:id="rId38"/>
    <p:sldId id="454" r:id="rId39"/>
    <p:sldId id="388" r:id="rId40"/>
    <p:sldId id="410" r:id="rId41"/>
    <p:sldId id="437" r:id="rId42"/>
    <p:sldId id="423" r:id="rId43"/>
    <p:sldId id="464" r:id="rId44"/>
    <p:sldId id="428" r:id="rId45"/>
    <p:sldId id="398" r:id="rId46"/>
    <p:sldId id="463" r:id="rId47"/>
    <p:sldId id="317" r:id="rId48"/>
    <p:sldId id="455" r:id="rId49"/>
    <p:sldId id="416" r:id="rId50"/>
    <p:sldId id="459" r:id="rId51"/>
    <p:sldId id="419" r:id="rId52"/>
    <p:sldId id="420" r:id="rId53"/>
    <p:sldId id="452" r:id="rId54"/>
    <p:sldId id="447" r:id="rId55"/>
    <p:sldId id="391" r:id="rId56"/>
    <p:sldId id="395" r:id="rId57"/>
    <p:sldId id="400" r:id="rId58"/>
    <p:sldId id="457" r:id="rId59"/>
    <p:sldId id="277" r:id="rId60"/>
    <p:sldId id="414" r:id="rId6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88" userDrawn="1">
          <p15:clr>
            <a:srgbClr val="A4A3A4"/>
          </p15:clr>
        </p15:guide>
        <p15:guide id="2" pos="3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F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765" autoAdjust="0"/>
    <p:restoredTop sz="78606" autoAdjust="0"/>
  </p:normalViewPr>
  <p:slideViewPr>
    <p:cSldViewPr snapToGrid="0" snapToObjects="1" showGuides="1">
      <p:cViewPr>
        <p:scale>
          <a:sx n="110" d="100"/>
          <a:sy n="110" d="100"/>
        </p:scale>
        <p:origin x="1448" y="144"/>
      </p:cViewPr>
      <p:guideLst>
        <p:guide orient="horz" pos="588"/>
        <p:guide pos="3984"/>
      </p:guideLst>
    </p:cSldViewPr>
  </p:slideViewPr>
  <p:outlineViewPr>
    <p:cViewPr>
      <p:scale>
        <a:sx n="33" d="100"/>
        <a:sy n="33" d="100"/>
      </p:scale>
      <p:origin x="312" y="0"/>
    </p:cViewPr>
  </p:outlineViewPr>
  <p:notesTextViewPr>
    <p:cViewPr>
      <p:scale>
        <a:sx n="100" d="100"/>
        <a:sy n="100" d="100"/>
      </p:scale>
      <p:origin x="0" y="0"/>
    </p:cViewPr>
  </p:notesTextViewPr>
  <p:sorterViewPr>
    <p:cViewPr>
      <p:scale>
        <a:sx n="66" d="100"/>
        <a:sy n="66" d="100"/>
      </p:scale>
      <p:origin x="0" y="38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pn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Gill Sans Regular"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Gill Sans Regular" charset="0"/>
              </a:defRPr>
            </a:lvl1pPr>
          </a:lstStyle>
          <a:p>
            <a:fld id="{B30B003A-A43D-EF4D-81CC-00F45D835EC1}" type="datetimeFigureOut">
              <a:rPr lang="en-US" smtClean="0"/>
              <a:pPr/>
              <a:t>12/4/17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Gill Sans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Gill Sans Regular" charset="0"/>
              </a:defRPr>
            </a:lvl1pPr>
          </a:lstStyle>
          <a:p>
            <a:fld id="{502D2F91-DE71-4F43-BD49-035457A1E9B1}" type="slidenum">
              <a:rPr lang="en-US" smtClean="0"/>
              <a:pPr/>
              <a:t>‹#›</a:t>
            </a:fld>
            <a:endParaRPr lang="en-US" dirty="0"/>
          </a:p>
        </p:txBody>
      </p:sp>
    </p:spTree>
    <p:extLst>
      <p:ext uri="{BB962C8B-B14F-4D97-AF65-F5344CB8AC3E}">
        <p14:creationId xmlns:p14="http://schemas.microsoft.com/office/powerpoint/2010/main" val="1625098861"/>
      </p:ext>
    </p:extLst>
  </p:cSld>
  <p:clrMap bg1="lt1" tx1="dk1" bg2="lt2" tx2="dk2" accent1="accent1" accent2="accent2" accent3="accent3" accent4="accent4" accent5="accent5" accent6="accent6" hlink="hlink" folHlink="folHlink"/>
  <p:notesStyle>
    <a:lvl1pPr marL="0" algn="l" defTabSz="457200" rtl="0" eaLnBrk="1" latinLnBrk="0" hangingPunct="1">
      <a:defRPr sz="1200" b="0" i="0" kern="1200">
        <a:solidFill>
          <a:schemeClr val="tx1"/>
        </a:solidFill>
        <a:latin typeface="Gill Sans Regular" charset="0"/>
        <a:ea typeface="+mn-ea"/>
        <a:cs typeface="+mn-cs"/>
      </a:defRPr>
    </a:lvl1pPr>
    <a:lvl2pPr marL="457200" algn="l" defTabSz="457200" rtl="0" eaLnBrk="1" latinLnBrk="0" hangingPunct="1">
      <a:defRPr sz="1200" b="0" i="0" kern="1200">
        <a:solidFill>
          <a:schemeClr val="tx1"/>
        </a:solidFill>
        <a:latin typeface="Gill Sans Regular" charset="0"/>
        <a:ea typeface="+mn-ea"/>
        <a:cs typeface="+mn-cs"/>
      </a:defRPr>
    </a:lvl2pPr>
    <a:lvl3pPr marL="914400" algn="l" defTabSz="457200" rtl="0" eaLnBrk="1" latinLnBrk="0" hangingPunct="1">
      <a:defRPr sz="1200" b="0" i="0" kern="1200">
        <a:solidFill>
          <a:schemeClr val="tx1"/>
        </a:solidFill>
        <a:latin typeface="Gill Sans Regular" charset="0"/>
        <a:ea typeface="+mn-ea"/>
        <a:cs typeface="+mn-cs"/>
      </a:defRPr>
    </a:lvl3pPr>
    <a:lvl4pPr marL="1371600" algn="l" defTabSz="457200" rtl="0" eaLnBrk="1" latinLnBrk="0" hangingPunct="1">
      <a:defRPr sz="1200" b="0" i="0" kern="1200">
        <a:solidFill>
          <a:schemeClr val="tx1"/>
        </a:solidFill>
        <a:latin typeface="Gill Sans Regular" charset="0"/>
        <a:ea typeface="+mn-ea"/>
        <a:cs typeface="+mn-cs"/>
      </a:defRPr>
    </a:lvl4pPr>
    <a:lvl5pPr marL="1828800" algn="l" defTabSz="457200" rtl="0" eaLnBrk="1" latinLnBrk="0" hangingPunct="1">
      <a:defRPr sz="1200" b="0" i="0" kern="1200">
        <a:solidFill>
          <a:schemeClr val="tx1"/>
        </a:solidFill>
        <a:latin typeface="Gill Sans Regular"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a:t>
            </a:fld>
            <a:endParaRPr lang="en-US"/>
          </a:p>
        </p:txBody>
      </p:sp>
    </p:spTree>
    <p:extLst>
      <p:ext uri="{BB962C8B-B14F-4D97-AF65-F5344CB8AC3E}">
        <p14:creationId xmlns:p14="http://schemas.microsoft.com/office/powerpoint/2010/main" val="13395342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Constructor types include functions "run" by type checker</a:t>
            </a:r>
          </a:p>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13</a:t>
            </a:fld>
            <a:endParaRPr lang="en-US"/>
          </a:p>
        </p:txBody>
      </p:sp>
    </p:spTree>
    <p:extLst>
      <p:ext uri="{BB962C8B-B14F-4D97-AF65-F5344CB8AC3E}">
        <p14:creationId xmlns:p14="http://schemas.microsoft.com/office/powerpoint/2010/main" val="21180570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know</a:t>
            </a:r>
            <a:r>
              <a:rPr lang="en-US" baseline="0" dirty="0" smtClean="0"/>
              <a:t> a lot from the type of the dictionary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17</a:t>
            </a:fld>
            <a:endParaRPr lang="en-US" dirty="0"/>
          </a:p>
        </p:txBody>
      </p:sp>
    </p:spTree>
    <p:extLst>
      <p:ext uri="{BB962C8B-B14F-4D97-AF65-F5344CB8AC3E}">
        <p14:creationId xmlns:p14="http://schemas.microsoft.com/office/powerpoint/2010/main" val="13957818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know</a:t>
            </a:r>
            <a:r>
              <a:rPr lang="en-US" baseline="0" dirty="0" smtClean="0"/>
              <a:t> a lot from the type of the dictionary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18</a:t>
            </a:fld>
            <a:endParaRPr lang="en-US" dirty="0"/>
          </a:p>
        </p:txBody>
      </p:sp>
    </p:spTree>
    <p:extLst>
      <p:ext uri="{BB962C8B-B14F-4D97-AF65-F5344CB8AC3E}">
        <p14:creationId xmlns:p14="http://schemas.microsoft.com/office/powerpoint/2010/main" val="1492013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19</a:t>
            </a:fld>
            <a:endParaRPr lang="en-US" dirty="0"/>
          </a:p>
        </p:txBody>
      </p:sp>
    </p:spTree>
    <p:extLst>
      <p:ext uri="{BB962C8B-B14F-4D97-AF65-F5344CB8AC3E}">
        <p14:creationId xmlns:p14="http://schemas.microsoft.com/office/powerpoint/2010/main" val="4367152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what most people think</a:t>
            </a:r>
            <a:r>
              <a:rPr lang="en-US" baseline="0" dirty="0" smtClean="0"/>
              <a:t> of when you say "Dependent types"   i.e. types dependent on runtime values</a:t>
            </a:r>
          </a:p>
          <a:p>
            <a:endParaRPr lang="en-US" baseline="0" dirty="0" smtClean="0"/>
          </a:p>
          <a:p>
            <a:r>
              <a:rPr lang="en-US" baseline="0" dirty="0" smtClean="0"/>
              <a:t>This is also where Haskell "cheats"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20</a:t>
            </a:fld>
            <a:endParaRPr lang="en-US" dirty="0"/>
          </a:p>
        </p:txBody>
      </p:sp>
    </p:spTree>
    <p:extLst>
      <p:ext uri="{BB962C8B-B14F-4D97-AF65-F5344CB8AC3E}">
        <p14:creationId xmlns:p14="http://schemas.microsoft.com/office/powerpoint/2010/main" val="1251274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the key and </a:t>
            </a:r>
            <a:r>
              <a:rPr lang="en-US" dirty="0" err="1" smtClean="0"/>
              <a:t>Occ</a:t>
            </a:r>
            <a:r>
              <a:rPr lang="en-US" dirty="0" smtClean="0"/>
              <a:t> are *not*</a:t>
            </a:r>
            <a:r>
              <a:rPr lang="en-US" baseline="0" dirty="0" smtClean="0"/>
              <a:t> present at runtime.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21</a:t>
            </a:fld>
            <a:endParaRPr lang="en-US" dirty="0"/>
          </a:p>
        </p:txBody>
      </p:sp>
    </p:spTree>
    <p:extLst>
      <p:ext uri="{BB962C8B-B14F-4D97-AF65-F5344CB8AC3E}">
        <p14:creationId xmlns:p14="http://schemas.microsoft.com/office/powerpoint/2010/main" val="414411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23</a:t>
            </a:fld>
            <a:endParaRPr lang="en-US" dirty="0"/>
          </a:p>
        </p:txBody>
      </p:sp>
    </p:spTree>
    <p:extLst>
      <p:ext uri="{BB962C8B-B14F-4D97-AF65-F5344CB8AC3E}">
        <p14:creationId xmlns:p14="http://schemas.microsoft.com/office/powerpoint/2010/main" val="20857861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25</a:t>
            </a:fld>
            <a:endParaRPr lang="en-US"/>
          </a:p>
        </p:txBody>
      </p:sp>
    </p:spTree>
    <p:extLst>
      <p:ext uri="{BB962C8B-B14F-4D97-AF65-F5344CB8AC3E}">
        <p14:creationId xmlns:p14="http://schemas.microsoft.com/office/powerpoint/2010/main" val="17325404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smtClean="0"/>
              <a:t>~ is equality in Haskell</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26</a:t>
            </a:fld>
            <a:endParaRPr lang="en-US"/>
          </a:p>
        </p:txBody>
      </p:sp>
    </p:spTree>
    <p:extLst>
      <p:ext uri="{BB962C8B-B14F-4D97-AF65-F5344CB8AC3E}">
        <p14:creationId xmlns:p14="http://schemas.microsoft.com/office/powerpoint/2010/main" val="15982965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dirty="0" smtClean="0">
                <a:latin typeface="Gill Sans Regular" charset="0"/>
              </a:rPr>
              <a:t>Define a predicate that </a:t>
            </a:r>
          </a:p>
          <a:p>
            <a:r>
              <a:rPr lang="en-US" sz="1200" dirty="0" smtClean="0">
                <a:latin typeface="Gill Sans Regular" charset="0"/>
              </a:rPr>
              <a:t>classifies </a:t>
            </a:r>
            <a:r>
              <a:rPr lang="en-US" sz="1200" dirty="0" err="1" smtClean="0">
                <a:latin typeface="Gill Sans Regular" charset="0"/>
              </a:rPr>
              <a:t>OccMaps</a:t>
            </a:r>
            <a:r>
              <a:rPr lang="en-US" sz="1200" dirty="0" smtClean="0">
                <a:latin typeface="Gill Sans Regular" charset="0"/>
              </a:rPr>
              <a:t> with the desired property.</a:t>
            </a:r>
          </a:p>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27</a:t>
            </a:fld>
            <a:endParaRPr lang="en-US"/>
          </a:p>
        </p:txBody>
      </p:sp>
    </p:spTree>
    <p:extLst>
      <p:ext uri="{BB962C8B-B14F-4D97-AF65-F5344CB8AC3E}">
        <p14:creationId xmlns:p14="http://schemas.microsoft.com/office/powerpoint/2010/main" val="346674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always wanted to have dependent types in Haskell, ever since I was a little girl</a:t>
            </a:r>
            <a:endParaRPr lang="en-US" dirty="0" smtClean="0"/>
          </a:p>
          <a:p>
            <a:endParaRPr lang="en-US" dirty="0" smtClean="0"/>
          </a:p>
          <a:p>
            <a:r>
              <a:rPr lang="en-US" dirty="0" smtClean="0"/>
              <a:t>Spoiler</a:t>
            </a:r>
            <a:r>
              <a:rPr lang="en-US" baseline="0" dirty="0" smtClean="0"/>
              <a:t> alert. The answer is "NO"</a:t>
            </a:r>
            <a:endParaRPr lang="en-US" dirty="0" smtClean="0"/>
          </a:p>
          <a:p>
            <a:endParaRPr lang="en-US" dirty="0" smtClean="0"/>
          </a:p>
          <a:p>
            <a:r>
              <a:rPr lang="en-US" dirty="0" smtClean="0"/>
              <a:t>But</a:t>
            </a:r>
            <a:r>
              <a:rPr lang="en-US" baseline="0" dirty="0" smtClean="0"/>
              <a:t> the long answer is yes.</a:t>
            </a:r>
            <a:endParaRPr lang="en-US" dirty="0" smtClean="0"/>
          </a:p>
          <a:p>
            <a:endParaRPr lang="en-US" dirty="0" smtClean="0"/>
          </a:p>
          <a:p>
            <a:r>
              <a:rPr lang="en-US" dirty="0" smtClean="0"/>
              <a:t>Some of you may be wondering,</a:t>
            </a:r>
            <a:r>
              <a:rPr lang="en-US" baseline="0" dirty="0" smtClean="0"/>
              <a:t> What are Dependent Types?</a:t>
            </a:r>
          </a:p>
          <a:p>
            <a:r>
              <a:rPr lang="en-US" baseline="0" dirty="0" smtClean="0"/>
              <a:t>This talk will give you some examples that you can play around with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a:t>
            </a:fld>
            <a:endParaRPr lang="en-US" dirty="0"/>
          </a:p>
        </p:txBody>
      </p:sp>
    </p:spTree>
    <p:extLst>
      <p:ext uri="{BB962C8B-B14F-4D97-AF65-F5344CB8AC3E}">
        <p14:creationId xmlns:p14="http://schemas.microsoft.com/office/powerpoint/2010/main" val="18071065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28</a:t>
            </a:fld>
            <a:endParaRPr lang="en-US"/>
          </a:p>
        </p:txBody>
      </p:sp>
    </p:spTree>
    <p:extLst>
      <p:ext uri="{BB962C8B-B14F-4D97-AF65-F5344CB8AC3E}">
        <p14:creationId xmlns:p14="http://schemas.microsoft.com/office/powerpoint/2010/main" val="16371270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smtClean="0"/>
              <a:t>BEST IN CLASS: Haskell includes many features not included in other dependently-typed languages</a:t>
            </a:r>
          </a:p>
          <a:p>
            <a:endParaRPr lang="en-US" baseline="0" dirty="0" smtClean="0"/>
          </a:p>
          <a:p>
            <a:r>
              <a:rPr lang="en-US" sz="1200" b="1" dirty="0" err="1" smtClean="0">
                <a:solidFill>
                  <a:schemeClr val="accent5"/>
                </a:solidFill>
                <a:latin typeface="Consolas" charset="0"/>
                <a:ea typeface="Consolas" charset="0"/>
                <a:cs typeface="Consolas" charset="0"/>
              </a:rPr>
              <a:t>DataKinds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TypeFamilies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PolyKinds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TypeInType</a:t>
            </a:r>
            <a:r>
              <a:rPr lang="en-US" sz="1200" b="1" dirty="0" smtClean="0">
                <a:solidFill>
                  <a:schemeClr val="accent4"/>
                </a:solidFill>
                <a:latin typeface="Consolas" charset="0"/>
                <a:ea typeface="Consolas" charset="0"/>
                <a:cs typeface="Consolas" charset="0"/>
              </a:rPr>
              <a:t>, </a:t>
            </a:r>
            <a:r>
              <a:rPr lang="en-US" sz="1200" b="1" dirty="0" smtClean="0">
                <a:solidFill>
                  <a:schemeClr val="accent5"/>
                </a:solidFill>
                <a:latin typeface="Consolas" charset="0"/>
                <a:ea typeface="Consolas" charset="0"/>
                <a:cs typeface="Consolas" charset="0"/>
              </a:rPr>
              <a:t>GADTs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RankNTypes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ScopedTypeVariables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TypeApplications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TemplateHaskell</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UndecidableInstances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InstanceSigs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TypeSynonymInstances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TypeOperators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KindSignatures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MultiParamTypeClasses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FunctionalDependencies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TypeFamilyDependencies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AllowAmbiguousTypes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FlexibleContexts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FlexibleInstances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30</a:t>
            </a:fld>
            <a:endParaRPr lang="en-US"/>
          </a:p>
        </p:txBody>
      </p:sp>
    </p:spTree>
    <p:extLst>
      <p:ext uri="{BB962C8B-B14F-4D97-AF65-F5344CB8AC3E}">
        <p14:creationId xmlns:p14="http://schemas.microsoft.com/office/powerpoint/2010/main" val="17127113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smtClean="0"/>
              <a:t>Mature support: GADTs have been part  of Haskell for over 10 years and interact well with HM type inference. Commonly used in practice.</a:t>
            </a:r>
          </a:p>
        </p:txBody>
      </p:sp>
      <p:sp>
        <p:nvSpPr>
          <p:cNvPr id="4" name="Slide Number Placeholder 3"/>
          <p:cNvSpPr>
            <a:spLocks noGrp="1"/>
          </p:cNvSpPr>
          <p:nvPr>
            <p:ph type="sldNum" sz="quarter" idx="10"/>
          </p:nvPr>
        </p:nvSpPr>
        <p:spPr/>
        <p:txBody>
          <a:bodyPr/>
          <a:lstStyle/>
          <a:p>
            <a:fld id="{502D2F91-DE71-4F43-BD49-035457A1E9B1}" type="slidenum">
              <a:rPr lang="en-US" smtClean="0"/>
              <a:pPr/>
              <a:t>31</a:t>
            </a:fld>
            <a:endParaRPr lang="en-US"/>
          </a:p>
        </p:txBody>
      </p:sp>
    </p:spTree>
    <p:extLst>
      <p:ext uri="{BB962C8B-B14F-4D97-AF65-F5344CB8AC3E}">
        <p14:creationId xmlns:p14="http://schemas.microsoft.com/office/powerpoint/2010/main" val="15754571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smtClean="0"/>
              <a:t> Need singletons to pattern match dependent data at runtime. Some parts supported by "singletons" library, but not a complete solution. Current research project: adding a real </a:t>
            </a:r>
            <a:r>
              <a:rPr lang="en-US" sz="1200" dirty="0" err="1" smtClean="0"/>
              <a:t>Π</a:t>
            </a:r>
            <a:r>
              <a:rPr lang="en-US" sz="1200" dirty="0" smtClean="0"/>
              <a:t>  type to GHC.</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32</a:t>
            </a:fld>
            <a:endParaRPr lang="en-US"/>
          </a:p>
        </p:txBody>
      </p:sp>
    </p:spTree>
    <p:extLst>
      <p:ext uri="{BB962C8B-B14F-4D97-AF65-F5344CB8AC3E}">
        <p14:creationId xmlns:p14="http://schemas.microsoft.com/office/powerpoint/2010/main" val="15988809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smtClean="0"/>
              <a:t>Class system provides some proof automation not found in other languages, but has limitations. Explicit proof language provides weak reasoning. Room for external constraint solvers to increase reasoning power. No uniform technique.</a:t>
            </a:r>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33</a:t>
            </a:fld>
            <a:endParaRPr lang="en-US"/>
          </a:p>
        </p:txBody>
      </p:sp>
    </p:spTree>
    <p:extLst>
      <p:ext uri="{BB962C8B-B14F-4D97-AF65-F5344CB8AC3E}">
        <p14:creationId xmlns:p14="http://schemas.microsoft.com/office/powerpoint/2010/main" val="7011477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 to Jon Moore's talk!</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34</a:t>
            </a:fld>
            <a:endParaRPr lang="en-US" dirty="0"/>
          </a:p>
        </p:txBody>
      </p:sp>
    </p:spTree>
    <p:extLst>
      <p:ext uri="{BB962C8B-B14F-4D97-AF65-F5344CB8AC3E}">
        <p14:creationId xmlns:p14="http://schemas.microsoft.com/office/powerpoint/2010/main" val="8360259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35</a:t>
            </a:fld>
            <a:endParaRPr lang="en-US" dirty="0"/>
          </a:p>
        </p:txBody>
      </p:sp>
    </p:spTree>
    <p:extLst>
      <p:ext uri="{BB962C8B-B14F-4D97-AF65-F5344CB8AC3E}">
        <p14:creationId xmlns:p14="http://schemas.microsoft.com/office/powerpoint/2010/main" val="11717739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Worth</a:t>
            </a:r>
            <a:r>
              <a:rPr lang="en-US" baseline="0" dirty="0" smtClean="0"/>
              <a:t> ALSO thinking about how to transfer ideas, like dependent types, to other settings.  In the end, it is the language features that propagate, languages only proliferate.</a:t>
            </a:r>
          </a:p>
          <a:p>
            <a:endParaRPr lang="en-US" baseline="0" dirty="0" smtClean="0"/>
          </a:p>
        </p:txBody>
      </p:sp>
      <p:sp>
        <p:nvSpPr>
          <p:cNvPr id="4" name="Slide Number Placeholder 3"/>
          <p:cNvSpPr>
            <a:spLocks noGrp="1"/>
          </p:cNvSpPr>
          <p:nvPr>
            <p:ph type="sldNum" sz="quarter" idx="10"/>
          </p:nvPr>
        </p:nvSpPr>
        <p:spPr/>
        <p:txBody>
          <a:bodyPr/>
          <a:lstStyle/>
          <a:p>
            <a:fld id="{502D2F91-DE71-4F43-BD49-035457A1E9B1}" type="slidenum">
              <a:rPr lang="en-US" smtClean="0"/>
              <a:pPr/>
              <a:t>39</a:t>
            </a:fld>
            <a:endParaRPr lang="en-US"/>
          </a:p>
        </p:txBody>
      </p:sp>
    </p:spTree>
    <p:extLst>
      <p:ext uri="{BB962C8B-B14F-4D97-AF65-F5344CB8AC3E}">
        <p14:creationId xmlns:p14="http://schemas.microsoft.com/office/powerpoint/2010/main" val="12836712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smtClean="0"/>
              <a:t>Mention ordering (using the equality and &lt;= for type level strings) and If</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40</a:t>
            </a:fld>
            <a:endParaRPr lang="en-US"/>
          </a:p>
        </p:txBody>
      </p:sp>
    </p:spTree>
    <p:extLst>
      <p:ext uri="{BB962C8B-B14F-4D97-AF65-F5344CB8AC3E}">
        <p14:creationId xmlns:p14="http://schemas.microsoft.com/office/powerpoint/2010/main" val="18581893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41</a:t>
            </a:fld>
            <a:endParaRPr lang="en-US"/>
          </a:p>
        </p:txBody>
      </p:sp>
    </p:spTree>
    <p:extLst>
      <p:ext uri="{BB962C8B-B14F-4D97-AF65-F5344CB8AC3E}">
        <p14:creationId xmlns:p14="http://schemas.microsoft.com/office/powerpoint/2010/main" val="9710105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There is no fixed set of extensions that is called</a:t>
            </a:r>
            <a:r>
              <a:rPr lang="en-US" baseline="0" dirty="0" smtClean="0"/>
              <a:t> "Dependent Haskell"</a:t>
            </a:r>
          </a:p>
          <a:p>
            <a:r>
              <a:rPr lang="en-US" baseline="0" dirty="0" smtClean="0"/>
              <a:t>What I refer to as "Dependent Haskell" is using these extension in a particular way inspired by dependently-typed programming</a:t>
            </a:r>
          </a:p>
          <a:p>
            <a:endParaRPr lang="en-US" baseline="0" dirty="0" smtClean="0"/>
          </a:p>
          <a:p>
            <a:r>
              <a:rPr lang="en-US" baseline="0" dirty="0" smtClean="0"/>
              <a:t>Why does GHC use language pragmas?  Gives more flexibility. Good for PL research. Can do breaking changes. Can also see what programs use what features.</a:t>
            </a:r>
          </a:p>
          <a:p>
            <a:endParaRPr lang="en-US" baseline="0" dirty="0" smtClean="0"/>
          </a:p>
          <a:p>
            <a:r>
              <a:rPr lang="en-US" baseline="0" dirty="0" smtClean="0"/>
              <a:t>But DT is not just one language feature. Today I will analyze it by dividing it up into components</a:t>
            </a:r>
          </a:p>
          <a:p>
            <a:endParaRPr lang="en-US" baseline="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a:t>
            </a:fld>
            <a:endParaRPr lang="en-US"/>
          </a:p>
        </p:txBody>
      </p:sp>
    </p:spTree>
    <p:extLst>
      <p:ext uri="{BB962C8B-B14F-4D97-AF65-F5344CB8AC3E}">
        <p14:creationId xmlns:p14="http://schemas.microsoft.com/office/powerpoint/2010/main" val="8647391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45</a:t>
            </a:fld>
            <a:endParaRPr lang="en-US"/>
          </a:p>
        </p:txBody>
      </p:sp>
    </p:spTree>
    <p:extLst>
      <p:ext uri="{BB962C8B-B14F-4D97-AF65-F5344CB8AC3E}">
        <p14:creationId xmlns:p14="http://schemas.microsoft.com/office/powerpoint/2010/main" val="6991089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47</a:t>
            </a:fld>
            <a:endParaRPr lang="en-US"/>
          </a:p>
        </p:txBody>
      </p:sp>
    </p:spTree>
    <p:extLst>
      <p:ext uri="{BB962C8B-B14F-4D97-AF65-F5344CB8AC3E}">
        <p14:creationId xmlns:p14="http://schemas.microsoft.com/office/powerpoint/2010/main" val="149600752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Work to do to catch up with </a:t>
            </a:r>
            <a:r>
              <a:rPr lang="en-US" dirty="0" err="1" smtClean="0"/>
              <a:t>Agda</a:t>
            </a:r>
            <a:r>
              <a:rPr lang="en-US" dirty="0" smtClean="0"/>
              <a:t>/Coq/etc.</a:t>
            </a:r>
            <a:r>
              <a:rPr lang="en-US" baseline="0" dirty="0" smtClean="0"/>
              <a:t> for some of these features. But new insights available.</a:t>
            </a:r>
          </a:p>
          <a:p>
            <a:endParaRPr lang="en-US" baseline="0" dirty="0" smtClean="0"/>
          </a:p>
          <a:p>
            <a:r>
              <a:rPr lang="en-US" baseline="0" dirty="0" smtClean="0"/>
              <a:t>What is success in these cases? Exactly copying </a:t>
            </a:r>
            <a:r>
              <a:rPr lang="en-US" baseline="0" dirty="0" err="1" smtClean="0"/>
              <a:t>Agda</a:t>
            </a:r>
            <a:r>
              <a:rPr lang="en-US" baseline="0" dirty="0" smtClean="0"/>
              <a:t>/Coq? No, learning more about DTP.</a:t>
            </a:r>
          </a:p>
        </p:txBody>
      </p:sp>
      <p:sp>
        <p:nvSpPr>
          <p:cNvPr id="4" name="Slide Number Placeholder 3"/>
          <p:cNvSpPr>
            <a:spLocks noGrp="1"/>
          </p:cNvSpPr>
          <p:nvPr>
            <p:ph type="sldNum" sz="quarter" idx="10"/>
          </p:nvPr>
        </p:nvSpPr>
        <p:spPr/>
        <p:txBody>
          <a:bodyPr/>
          <a:lstStyle/>
          <a:p>
            <a:fld id="{502D2F91-DE71-4F43-BD49-035457A1E9B1}" type="slidenum">
              <a:rPr lang="en-US" smtClean="0"/>
              <a:pPr/>
              <a:t>48</a:t>
            </a:fld>
            <a:endParaRPr lang="en-US"/>
          </a:p>
        </p:txBody>
      </p:sp>
    </p:spTree>
    <p:extLst>
      <p:ext uri="{BB962C8B-B14F-4D97-AF65-F5344CB8AC3E}">
        <p14:creationId xmlns:p14="http://schemas.microsoft.com/office/powerpoint/2010/main" val="127691189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 case the online demo doesn't work</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49</a:t>
            </a:fld>
            <a:endParaRPr lang="en-US"/>
          </a:p>
        </p:txBody>
      </p:sp>
    </p:spTree>
    <p:extLst>
      <p:ext uri="{BB962C8B-B14F-4D97-AF65-F5344CB8AC3E}">
        <p14:creationId xmlns:p14="http://schemas.microsoft.com/office/powerpoint/2010/main" val="208993675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Not enough time</a:t>
            </a:r>
            <a:r>
              <a:rPr lang="en-US" baseline="0" dirty="0" smtClean="0"/>
              <a:t> for this in the talk</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50</a:t>
            </a:fld>
            <a:endParaRPr lang="en-US"/>
          </a:p>
        </p:txBody>
      </p:sp>
    </p:spTree>
    <p:extLst>
      <p:ext uri="{BB962C8B-B14F-4D97-AF65-F5344CB8AC3E}">
        <p14:creationId xmlns:p14="http://schemas.microsoft.com/office/powerpoint/2010/main" val="2647750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smtClean="0"/>
              <a:t>Do this</a:t>
            </a:r>
            <a:r>
              <a:rPr lang="en-US" baseline="0" dirty="0" smtClean="0"/>
              <a:t> in the </a:t>
            </a:r>
            <a:r>
              <a:rPr lang="en-US" baseline="0" dirty="0" err="1" smtClean="0"/>
              <a:t>emacs</a:t>
            </a:r>
            <a:r>
              <a:rPr lang="en-US" baseline="0" dirty="0" smtClean="0"/>
              <a:t> buffer:</a:t>
            </a:r>
          </a:p>
          <a:p>
            <a:pPr>
              <a:buNone/>
            </a:pPr>
            <a:r>
              <a:rPr lang="en-US" baseline="0" dirty="0" smtClean="0"/>
              <a:t> :t [re|(?P&lt;a&gt;.)|]</a:t>
            </a:r>
          </a:p>
          <a:p>
            <a:pPr>
              <a:buNone/>
            </a:pPr>
            <a:r>
              <a:rPr lang="en-US" baseline="0" dirty="0" smtClean="0"/>
              <a:t> :t [re|(?P&lt;a&gt;.)(?P&lt;a&gt;.)|]</a:t>
            </a:r>
          </a:p>
          <a:p>
            <a:pPr>
              <a:buNone/>
            </a:pPr>
            <a:endParaRPr lang="en-US" baseline="0" dirty="0" smtClean="0"/>
          </a:p>
        </p:txBody>
      </p:sp>
      <p:sp>
        <p:nvSpPr>
          <p:cNvPr id="4" name="Slide Number Placeholder 3"/>
          <p:cNvSpPr>
            <a:spLocks noGrp="1"/>
          </p:cNvSpPr>
          <p:nvPr>
            <p:ph type="sldNum" sz="quarter" idx="10"/>
          </p:nvPr>
        </p:nvSpPr>
        <p:spPr/>
        <p:txBody>
          <a:bodyPr/>
          <a:lstStyle/>
          <a:p>
            <a:fld id="{502D2F91-DE71-4F43-BD49-035457A1E9B1}" type="slidenum">
              <a:rPr lang="en-US" smtClean="0"/>
              <a:pPr/>
              <a:t>51</a:t>
            </a:fld>
            <a:endParaRPr lang="en-US"/>
          </a:p>
        </p:txBody>
      </p:sp>
    </p:spTree>
    <p:extLst>
      <p:ext uri="{BB962C8B-B14F-4D97-AF65-F5344CB8AC3E}">
        <p14:creationId xmlns:p14="http://schemas.microsoft.com/office/powerpoint/2010/main" val="12019374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52</a:t>
            </a:fld>
            <a:endParaRPr lang="en-US"/>
          </a:p>
        </p:txBody>
      </p:sp>
    </p:spTree>
    <p:extLst>
      <p:ext uri="{BB962C8B-B14F-4D97-AF65-F5344CB8AC3E}">
        <p14:creationId xmlns:p14="http://schemas.microsoft.com/office/powerpoint/2010/main" val="15939507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55</a:t>
            </a:fld>
            <a:endParaRPr lang="en-US"/>
          </a:p>
        </p:txBody>
      </p:sp>
    </p:spTree>
    <p:extLst>
      <p:ext uri="{BB962C8B-B14F-4D97-AF65-F5344CB8AC3E}">
        <p14:creationId xmlns:p14="http://schemas.microsoft.com/office/powerpoint/2010/main" val="56926262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56</a:t>
            </a:fld>
            <a:endParaRPr lang="en-US"/>
          </a:p>
        </p:txBody>
      </p:sp>
    </p:spTree>
    <p:extLst>
      <p:ext uri="{BB962C8B-B14F-4D97-AF65-F5344CB8AC3E}">
        <p14:creationId xmlns:p14="http://schemas.microsoft.com/office/powerpoint/2010/main" val="17125350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57</a:t>
            </a:fld>
            <a:endParaRPr lang="en-US"/>
          </a:p>
        </p:txBody>
      </p:sp>
    </p:spTree>
    <p:extLst>
      <p:ext uri="{BB962C8B-B14F-4D97-AF65-F5344CB8AC3E}">
        <p14:creationId xmlns:p14="http://schemas.microsoft.com/office/powerpoint/2010/main" val="17010451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Much work</a:t>
            </a:r>
            <a:r>
              <a:rPr lang="en-US" baseline="0" dirty="0" smtClean="0"/>
              <a:t> in special </a:t>
            </a:r>
            <a:r>
              <a:rPr lang="en-US" baseline="0" dirty="0" err="1" smtClean="0"/>
              <a:t>purporse</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a:t>
            </a:fld>
            <a:endParaRPr lang="en-US"/>
          </a:p>
        </p:txBody>
      </p:sp>
    </p:spTree>
    <p:extLst>
      <p:ext uri="{BB962C8B-B14F-4D97-AF65-F5344CB8AC3E}">
        <p14:creationId xmlns:p14="http://schemas.microsoft.com/office/powerpoint/2010/main" val="6245687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58</a:t>
            </a:fld>
            <a:endParaRPr lang="en-US"/>
          </a:p>
        </p:txBody>
      </p:sp>
    </p:spTree>
    <p:extLst>
      <p:ext uri="{BB962C8B-B14F-4D97-AF65-F5344CB8AC3E}">
        <p14:creationId xmlns:p14="http://schemas.microsoft.com/office/powerpoint/2010/main" val="397973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Caveat: I'm not an expert</a:t>
            </a:r>
            <a:r>
              <a:rPr lang="en-US" baseline="0" dirty="0" smtClean="0"/>
              <a:t> at regular expressions.</a:t>
            </a:r>
          </a:p>
          <a:p>
            <a:endParaRPr lang="en-US" baseline="0" dirty="0" smtClean="0"/>
          </a:p>
          <a:p>
            <a:endParaRPr lang="en-US" baseline="0" dirty="0" smtClean="0"/>
          </a:p>
          <a:p>
            <a:r>
              <a:rPr lang="en-US" baseline="0" dirty="0" smtClean="0"/>
              <a:t>(Note, usually capture groups capture at most one string. We're going to do better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a:t>
            </a:fld>
            <a:endParaRPr lang="en-US"/>
          </a:p>
        </p:txBody>
      </p:sp>
    </p:spTree>
    <p:extLst>
      <p:ext uri="{BB962C8B-B14F-4D97-AF65-F5344CB8AC3E}">
        <p14:creationId xmlns:p14="http://schemas.microsoft.com/office/powerpoint/2010/main" val="872306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smtClean="0"/>
              <a:t>Note:  only named capture groups, no numbers!</a:t>
            </a:r>
          </a:p>
          <a:p>
            <a:endParaRPr lang="en-US" baseline="0" dirty="0" smtClean="0"/>
          </a:p>
          <a:p>
            <a:r>
              <a:rPr lang="en-US" baseline="0" dirty="0" smtClean="0"/>
              <a:t>Make sure to say that for capture groups under a star, we are going to capture a list of results ---- most implementations return the last string only</a:t>
            </a:r>
          </a:p>
          <a:p>
            <a:endParaRPr lang="en-US" baseline="0" dirty="0" smtClean="0"/>
          </a:p>
          <a:p>
            <a:endParaRPr lang="en-US" baseline="0" dirty="0" smtClean="0"/>
          </a:p>
          <a:p>
            <a:endParaRPr lang="en-US" baseline="0" dirty="0" smtClean="0"/>
          </a:p>
          <a:p>
            <a:r>
              <a:rPr lang="en-US" baseline="0" dirty="0" smtClean="0"/>
              <a:t>Haskell doesn't have null. So optional strings have a different type.</a:t>
            </a:r>
          </a:p>
          <a:p>
            <a:endParaRPr lang="en-US" baseline="0" dirty="0" smtClean="0"/>
          </a:p>
          <a:p>
            <a:r>
              <a:rPr lang="en-US" baseline="0" dirty="0" smtClean="0"/>
              <a:t>Dependent type theory is easy compared to regular expressions.</a:t>
            </a:r>
          </a:p>
        </p:txBody>
      </p:sp>
      <p:sp>
        <p:nvSpPr>
          <p:cNvPr id="4" name="Slide Number Placeholder 3"/>
          <p:cNvSpPr>
            <a:spLocks noGrp="1"/>
          </p:cNvSpPr>
          <p:nvPr>
            <p:ph type="sldNum" sz="quarter" idx="10"/>
          </p:nvPr>
        </p:nvSpPr>
        <p:spPr/>
        <p:txBody>
          <a:bodyPr/>
          <a:lstStyle/>
          <a:p>
            <a:fld id="{502D2F91-DE71-4F43-BD49-035457A1E9B1}" type="slidenum">
              <a:rPr lang="en-US" smtClean="0"/>
              <a:pPr/>
              <a:t>6</a:t>
            </a:fld>
            <a:endParaRPr lang="en-US"/>
          </a:p>
        </p:txBody>
      </p:sp>
    </p:spTree>
    <p:extLst>
      <p:ext uri="{BB962C8B-B14F-4D97-AF65-F5344CB8AC3E}">
        <p14:creationId xmlns:p14="http://schemas.microsoft.com/office/powerpoint/2010/main" val="1331711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made it hard to read so that you'll pay attention!</a:t>
            </a:r>
          </a:p>
          <a:p>
            <a:endParaRPr lang="en-US" dirty="0" smtClean="0"/>
          </a:p>
          <a:p>
            <a:r>
              <a:rPr lang="en-US" dirty="0" smtClean="0"/>
              <a:t>Walk</a:t>
            </a:r>
            <a:r>
              <a:rPr lang="en-US" baseline="0" dirty="0" smtClean="0"/>
              <a:t> through the example looking a features individually.</a:t>
            </a:r>
          </a:p>
          <a:p>
            <a:endParaRPr lang="en-US" baseline="0" dirty="0" smtClean="0"/>
          </a:p>
          <a:p>
            <a:r>
              <a:rPr lang="en-US" baseline="0" dirty="0" smtClean="0"/>
              <a:t>Let's look at </a:t>
            </a:r>
            <a:r>
              <a:rPr lang="en-US" b="1" baseline="0" dirty="0" smtClean="0"/>
              <a:t>outcomes</a:t>
            </a:r>
            <a:r>
              <a:rPr lang="en-US" baseline="0" dirty="0" smtClean="0"/>
              <a:t> not </a:t>
            </a:r>
            <a:r>
              <a:rPr lang="en-US" i="1" baseline="0" dirty="0" smtClean="0"/>
              <a:t>mechanism</a:t>
            </a:r>
            <a:r>
              <a:rPr lang="en-US" baseline="0" dirty="0" smtClean="0"/>
              <a:t>.    What abilities do dependently-typed languages provide?</a:t>
            </a:r>
          </a:p>
          <a:p>
            <a:endParaRPr lang="en-US" baseline="0" dirty="0" smtClean="0"/>
          </a:p>
          <a:p>
            <a:r>
              <a:rPr lang="en-US" baseline="0" dirty="0" smtClean="0"/>
              <a:t>When we say that we are using dependent types, we actually mean four different things.  DTP requires all of these, more or less.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9</a:t>
            </a:fld>
            <a:endParaRPr lang="en-US"/>
          </a:p>
        </p:txBody>
      </p:sp>
    </p:spTree>
    <p:extLst>
      <p:ext uri="{BB962C8B-B14F-4D97-AF65-F5344CB8AC3E}">
        <p14:creationId xmlns:p14="http://schemas.microsoft.com/office/powerpoint/2010/main" val="126124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Do this in the demo</a:t>
            </a:r>
          </a:p>
          <a:p>
            <a:r>
              <a:rPr lang="en-US" dirty="0" smtClean="0"/>
              <a:t>Mention 's in promoted data constructors  (and that they</a:t>
            </a:r>
            <a:r>
              <a:rPr lang="en-US" baseline="0" dirty="0" smtClean="0"/>
              <a:t> can sometimes be omitted.)</a:t>
            </a:r>
            <a:endParaRPr lang="en-US" dirty="0" smtClean="0"/>
          </a:p>
          <a:p>
            <a:endParaRPr lang="en-US" dirty="0" smtClean="0"/>
          </a:p>
          <a:p>
            <a:r>
              <a:rPr lang="en-US" dirty="0" smtClean="0"/>
              <a:t>Mention that</a:t>
            </a:r>
            <a:r>
              <a:rPr lang="en-US" baseline="0" dirty="0" smtClean="0"/>
              <a:t> the type of d and path are inferred</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The type checker must figure out what groups a regular expression could capture</a:t>
            </a:r>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11</a:t>
            </a:fld>
            <a:endParaRPr lang="en-US"/>
          </a:p>
        </p:txBody>
      </p:sp>
    </p:spTree>
    <p:extLst>
      <p:ext uri="{BB962C8B-B14F-4D97-AF65-F5344CB8AC3E}">
        <p14:creationId xmlns:p14="http://schemas.microsoft.com/office/powerpoint/2010/main" val="7033084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Do this in the demo</a:t>
            </a:r>
          </a:p>
          <a:p>
            <a:r>
              <a:rPr lang="en-US" dirty="0" smtClean="0"/>
              <a:t>Mention 's in promoted data constructors  (and that they</a:t>
            </a:r>
            <a:r>
              <a:rPr lang="en-US" baseline="0" dirty="0" smtClean="0"/>
              <a:t> can sometimes be omitted.)</a:t>
            </a:r>
            <a:endParaRPr lang="en-US" dirty="0" smtClean="0"/>
          </a:p>
          <a:p>
            <a:endParaRPr lang="en-US" dirty="0" smtClean="0"/>
          </a:p>
          <a:p>
            <a:r>
              <a:rPr lang="en-US" dirty="0" smtClean="0"/>
              <a:t>Mention that</a:t>
            </a:r>
            <a:r>
              <a:rPr lang="en-US" baseline="0" dirty="0" smtClean="0"/>
              <a:t> the type of d and path are inferred</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12</a:t>
            </a:fld>
            <a:endParaRPr lang="en-US"/>
          </a:p>
        </p:txBody>
      </p:sp>
    </p:spTree>
    <p:extLst>
      <p:ext uri="{BB962C8B-B14F-4D97-AF65-F5344CB8AC3E}">
        <p14:creationId xmlns:p14="http://schemas.microsoft.com/office/powerpoint/2010/main" val="16689212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09286" y="3379808"/>
            <a:ext cx="5362757" cy="1157133"/>
          </a:xfrm>
        </p:spPr>
        <p:txBody>
          <a:bodyPr anchor="ctr" anchorCtr="0"/>
          <a:lstStyle>
            <a:lvl1pPr algn="ctr">
              <a:defRPr sz="4500"/>
            </a:lvl1pPr>
          </a:lstStyle>
          <a:p>
            <a:r>
              <a:rPr lang="en-US" dirty="0" smtClean="0"/>
              <a:t>Click to edit Master title style</a:t>
            </a:r>
            <a:endParaRPr lang="en-US" dirty="0"/>
          </a:p>
        </p:txBody>
      </p:sp>
      <p:sp>
        <p:nvSpPr>
          <p:cNvPr id="3" name="Subtitle 2"/>
          <p:cNvSpPr>
            <a:spLocks noGrp="1"/>
          </p:cNvSpPr>
          <p:nvPr>
            <p:ph type="subTitle" idx="1"/>
          </p:nvPr>
        </p:nvSpPr>
        <p:spPr>
          <a:xfrm>
            <a:off x="6115050" y="3379807"/>
            <a:ext cx="2584048" cy="1157133"/>
          </a:xfrm>
        </p:spPr>
        <p:txBody>
          <a:bodyPr anchor="ctr" anchorCtr="0">
            <a:noAutofit/>
          </a:bodyPr>
          <a:lstStyle>
            <a:lvl1pPr marL="0" indent="0" algn="ctr">
              <a:buNone/>
              <a:defRPr sz="24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12/4/17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cxnSp>
        <p:nvCxnSpPr>
          <p:cNvPr id="7" name="Straight Connector 6"/>
          <p:cNvCxnSpPr/>
          <p:nvPr userDrawn="1"/>
        </p:nvCxnSpPr>
        <p:spPr>
          <a:xfrm flipH="1">
            <a:off x="5993546" y="3379807"/>
            <a:ext cx="2520" cy="115713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Rectangle 7"/>
          <p:cNvSpPr/>
          <p:nvPr userDrawn="1"/>
        </p:nvSpPr>
        <p:spPr>
          <a:xfrm>
            <a:off x="509286" y="407843"/>
            <a:ext cx="8189812" cy="288727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b="0" i="0" dirty="0">
              <a:latin typeface="Gill Sans Regular" charset="0"/>
            </a:endParaRPr>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12/4/17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12/4/17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30735"/>
          </a:xfrm>
        </p:spPr>
        <p:txBody>
          <a:bodyPr>
            <a:normAutofit/>
          </a:bodyPr>
          <a:lstStyle>
            <a:lvl1pPr>
              <a:defRPr sz="4400"/>
            </a:lvl1pPr>
          </a:lstStyle>
          <a:p>
            <a:r>
              <a:rPr lang="en-US" dirty="0" smtClean="0"/>
              <a:t>Click to edit Master title style</a:t>
            </a:r>
            <a:endParaRPr lang="en-US" dirty="0"/>
          </a:p>
        </p:txBody>
      </p:sp>
      <p:sp>
        <p:nvSpPr>
          <p:cNvPr id="3" name="Content Placeholder 2"/>
          <p:cNvSpPr>
            <a:spLocks noGrp="1"/>
          </p:cNvSpPr>
          <p:nvPr>
            <p:ph idx="1"/>
          </p:nvPr>
        </p:nvSpPr>
        <p:spPr>
          <a:xfrm>
            <a:off x="628650" y="1111170"/>
            <a:ext cx="7886700" cy="3521554"/>
          </a:xfrm>
        </p:spPr>
        <p:txBody>
          <a:bodyPr>
            <a:normAutofit/>
          </a:bodyPr>
          <a:lstStyle>
            <a:lvl1pPr>
              <a:defRPr sz="2800"/>
            </a:lvl1pPr>
            <a:lvl2pPr>
              <a:defRPr sz="2400"/>
            </a:lvl2pPr>
            <a:lvl3pPr>
              <a:defRPr sz="18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12/4/17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6000"/>
            </a:lvl1pPr>
          </a:lstStyle>
          <a:p>
            <a:r>
              <a:rPr lang="en-US" dirty="0" smtClean="0"/>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normAutofit/>
          </a:bodyPr>
          <a:lstStyle>
            <a:lvl1pPr marL="0" indent="0">
              <a:buNone/>
              <a:defRPr sz="24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9FCDBB72-0BCF-7248-A4B7-404D8B7367E3}" type="datetimeFigureOut">
              <a:rPr lang="en-US" smtClean="0"/>
              <a:pPr/>
              <a:t>12/4/17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400"/>
            </a:lvl1pPr>
          </a:lstStyle>
          <a:p>
            <a:r>
              <a:rPr lang="en-US" dirty="0" smtClean="0"/>
              <a:t>Click to edit Master title style</a:t>
            </a:r>
            <a:endParaRPr lang="en-US" dirty="0"/>
          </a:p>
        </p:txBody>
      </p:sp>
      <p:sp>
        <p:nvSpPr>
          <p:cNvPr id="3" name="Content Placeholder 2"/>
          <p:cNvSpPr>
            <a:spLocks noGrp="1"/>
          </p:cNvSpPr>
          <p:nvPr>
            <p:ph sz="half" idx="1"/>
          </p:nvPr>
        </p:nvSpPr>
        <p:spPr>
          <a:xfrm>
            <a:off x="628650" y="1083664"/>
            <a:ext cx="3886200" cy="354905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083664"/>
            <a:ext cx="3886200" cy="3549059"/>
          </a:xfrm>
        </p:spPr>
        <p:txBody>
          <a:bodyPr/>
          <a:lstStyle/>
          <a:p>
            <a:pPr lvl="0"/>
            <a:r>
              <a:rPr lang="en-US"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9FCDBB72-0BCF-7248-A4B7-404D8B7367E3}" type="datetimeFigureOut">
              <a:rPr lang="en-US" smtClean="0"/>
              <a:pPr/>
              <a:t>12/4/17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FCDBB72-0BCF-7248-A4B7-404D8B7367E3}" type="datetimeFigureOut">
              <a:rPr lang="en-US" smtClean="0"/>
              <a:pPr/>
              <a:t>12/4/17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FCDBB72-0BCF-7248-A4B7-404D8B7367E3}" type="datetimeFigureOut">
              <a:rPr lang="en-US" smtClean="0"/>
              <a:pPr/>
              <a:t>12/4/17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CDBB72-0BCF-7248-A4B7-404D8B7367E3}" type="datetimeFigureOut">
              <a:rPr lang="en-US" smtClean="0"/>
              <a:pPr/>
              <a:t>12/4/17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smtClean="0"/>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CDBB72-0BCF-7248-A4B7-404D8B7367E3}" type="datetimeFigureOut">
              <a:rPr lang="en-US" smtClean="0"/>
              <a:pPr/>
              <a:t>12/4/17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CDBB72-0BCF-7248-A4B7-404D8B7367E3}" type="datetimeFigureOut">
              <a:rPr lang="en-US" smtClean="0"/>
              <a:pPr/>
              <a:t>12/4/17</a:t>
            </a:fld>
            <a:endParaRPr lang="en-US"/>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0954"/>
            <a:ext cx="7886700" cy="84817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192192"/>
            <a:ext cx="7886700" cy="344053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0" i="0">
                <a:solidFill>
                  <a:schemeClr val="tx1">
                    <a:tint val="75000"/>
                  </a:schemeClr>
                </a:solidFill>
                <a:latin typeface="Gill Sans Regular" charset="0"/>
              </a:defRPr>
            </a:lvl1pPr>
          </a:lstStyle>
          <a:p>
            <a:fld id="{B61BEF0D-F0BB-DE4B-95CE-6DB70DBA9567}" type="datetimeFigureOut">
              <a:rPr lang="en-US" smtClean="0"/>
              <a:pPr/>
              <a:t>12/4/17</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b="0" i="0">
                <a:solidFill>
                  <a:schemeClr val="tx1">
                    <a:tint val="75000"/>
                  </a:schemeClr>
                </a:solidFill>
                <a:latin typeface="Gill Sans Regular" charset="0"/>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b="0" i="0">
                <a:solidFill>
                  <a:schemeClr val="tx1">
                    <a:tint val="75000"/>
                  </a:schemeClr>
                </a:solidFill>
                <a:latin typeface="Gill Sans Regular" charset="0"/>
              </a:defRPr>
            </a:lvl1pPr>
          </a:lstStyle>
          <a:p>
            <a:fld id="{6719E3CD-AF84-FE47-91F1-F72E8DE12113}" type="slidenum">
              <a:rPr lang="en-US" smtClean="0"/>
              <a:pPr/>
              <a:t>‹#›</a:t>
            </a:fld>
            <a:endParaRPr lang="en-US" dirty="0"/>
          </a:p>
        </p:txBody>
      </p:sp>
      <p:cxnSp>
        <p:nvCxnSpPr>
          <p:cNvPr id="7" name="Straight Connector 6"/>
          <p:cNvCxnSpPr/>
          <p:nvPr userDrawn="1"/>
        </p:nvCxnSpPr>
        <p:spPr>
          <a:xfrm>
            <a:off x="537882" y="100954"/>
            <a:ext cx="6128" cy="84817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9694498"/>
      </p:ext>
    </p:extLst>
  </p:cSld>
  <p:clrMap bg1="lt1" tx1="dk1" bg2="lt2" tx2="dk2" accent1="accent1" accent2="accent2" accent3="accent3" accent4="accent4" accent5="accent5" accent6="accent6" hlink="hlink" folHlink="folHlink"/>
  <p:sldLayoutIdLst>
    <p:sldLayoutId id="2147484599" r:id="rId1"/>
    <p:sldLayoutId id="2147484600" r:id="rId2"/>
    <p:sldLayoutId id="2147484601" r:id="rId3"/>
    <p:sldLayoutId id="2147484602" r:id="rId4"/>
    <p:sldLayoutId id="2147484603" r:id="rId5"/>
    <p:sldLayoutId id="2147484604" r:id="rId6"/>
    <p:sldLayoutId id="2147484605" r:id="rId7"/>
    <p:sldLayoutId id="2147484606" r:id="rId8"/>
    <p:sldLayoutId id="2147484607" r:id="rId9"/>
    <p:sldLayoutId id="2147484608" r:id="rId10"/>
    <p:sldLayoutId id="2147484609" r:id="rId11"/>
  </p:sldLayoutIdLst>
  <p:txStyles>
    <p:titleStyle>
      <a:lvl1pPr algn="l" defTabSz="685800" rtl="0" eaLnBrk="1" latinLnBrk="0" hangingPunct="1">
        <a:lnSpc>
          <a:spcPct val="90000"/>
        </a:lnSpc>
        <a:spcBef>
          <a:spcPct val="0"/>
        </a:spcBef>
        <a:buNone/>
        <a:defRPr sz="4800" b="0" i="0" kern="1200">
          <a:solidFill>
            <a:schemeClr val="tx1"/>
          </a:solidFill>
          <a:latin typeface="Tw Cen MT Condensed" charset="0"/>
          <a:ea typeface="Tw Cen MT Condensed" charset="0"/>
          <a:cs typeface="Tw Cen MT Condensed"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800" b="0" i="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b="0" i="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800" b="0" i="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600" b="0" i="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600" b="0" i="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tif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1" Type="http://schemas.openxmlformats.org/officeDocument/2006/relationships/image" Target="../media/image12.tiff"/><Relationship Id="rId12" Type="http://schemas.openxmlformats.org/officeDocument/2006/relationships/image" Target="../media/image13.tiff"/><Relationship Id="rId13" Type="http://schemas.openxmlformats.org/officeDocument/2006/relationships/image" Target="../media/image14.tiff"/><Relationship Id="rId14" Type="http://schemas.openxmlformats.org/officeDocument/2006/relationships/image" Target="../media/image15.tiff"/><Relationship Id="rId1" Type="http://schemas.openxmlformats.org/officeDocument/2006/relationships/slideLayout" Target="../slideLayouts/slideLayout2.xml"/><Relationship Id="rId2" Type="http://schemas.openxmlformats.org/officeDocument/2006/relationships/image" Target="../media/image3.tiff"/><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tiff"/><Relationship Id="rId7" Type="http://schemas.openxmlformats.org/officeDocument/2006/relationships/image" Target="../media/image8.tiff"/><Relationship Id="rId8" Type="http://schemas.openxmlformats.org/officeDocument/2006/relationships/image" Target="../media/image9.tiff"/><Relationship Id="rId9" Type="http://schemas.openxmlformats.org/officeDocument/2006/relationships/image" Target="../media/image10.tiff"/><Relationship Id="rId10" Type="http://schemas.openxmlformats.org/officeDocument/2006/relationships/image" Target="../media/image11.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6705" y="1596628"/>
            <a:ext cx="7778189" cy="1241822"/>
          </a:xfrm>
        </p:spPr>
        <p:txBody>
          <a:bodyPr>
            <a:noAutofit/>
          </a:bodyPr>
          <a:lstStyle/>
          <a:p>
            <a:r>
              <a:rPr lang="en-US" sz="3600" dirty="0">
                <a:solidFill>
                  <a:schemeClr val="bg1"/>
                </a:solidFill>
                <a:latin typeface="Zapfino" charset="0"/>
                <a:ea typeface="Zapfino" charset="0"/>
                <a:cs typeface="Zapfino" charset="0"/>
              </a:rPr>
              <a:t>Dependent Types in Haskell</a:t>
            </a:r>
          </a:p>
        </p:txBody>
      </p:sp>
      <p:sp>
        <p:nvSpPr>
          <p:cNvPr id="3" name="Subtitle 2"/>
          <p:cNvSpPr>
            <a:spLocks noGrp="1"/>
          </p:cNvSpPr>
          <p:nvPr>
            <p:ph type="subTitle" idx="1"/>
          </p:nvPr>
        </p:nvSpPr>
        <p:spPr>
          <a:xfrm>
            <a:off x="1066800" y="3467312"/>
            <a:ext cx="4755266" cy="1241822"/>
          </a:xfrm>
        </p:spPr>
        <p:txBody>
          <a:bodyPr>
            <a:normAutofit/>
          </a:bodyPr>
          <a:lstStyle/>
          <a:p>
            <a:r>
              <a:rPr lang="en-US" sz="2400" dirty="0" smtClean="0"/>
              <a:t>Stephanie Weirich</a:t>
            </a:r>
          </a:p>
          <a:p>
            <a:r>
              <a:rPr lang="en-US" sz="2400" dirty="0" smtClean="0"/>
              <a:t>University of </a:t>
            </a:r>
            <a:r>
              <a:rPr lang="en-US" dirty="0"/>
              <a:t>Pennsylvania</a:t>
            </a:r>
            <a:br>
              <a:rPr lang="en-US" dirty="0"/>
            </a:br>
            <a:r>
              <a:rPr lang="en-US" dirty="0"/>
              <a:t> </a:t>
            </a:r>
            <a:r>
              <a:rPr lang="en-US" sz="1600" dirty="0">
                <a:solidFill>
                  <a:schemeClr val="bg2">
                    <a:lumMod val="50000"/>
                  </a:schemeClr>
                </a:solidFill>
                <a:latin typeface="Consolas" charset="0"/>
                <a:ea typeface="Consolas" charset="0"/>
                <a:cs typeface="Consolas" charset="0"/>
              </a:rPr>
              <a:t>https://</a:t>
            </a:r>
            <a:r>
              <a:rPr lang="en-US" sz="1600" dirty="0" err="1">
                <a:solidFill>
                  <a:schemeClr val="bg2">
                    <a:lumMod val="50000"/>
                  </a:schemeClr>
                </a:solidFill>
                <a:latin typeface="Consolas" charset="0"/>
                <a:ea typeface="Consolas" charset="0"/>
                <a:cs typeface="Consolas" charset="0"/>
              </a:rPr>
              <a:t>github.com</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sweirich</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dth</a:t>
            </a:r>
            <a:endParaRPr lang="en-US" sz="1600" dirty="0" smtClean="0">
              <a:solidFill>
                <a:schemeClr val="bg2">
                  <a:lumMod val="50000"/>
                </a:schemeClr>
              </a:solidFill>
              <a:latin typeface="Consolas" charset="0"/>
              <a:ea typeface="Consolas" charset="0"/>
              <a:cs typeface="Consolas" charset="0"/>
            </a:endParaRPr>
          </a:p>
        </p:txBody>
      </p:sp>
      <p:pic>
        <p:nvPicPr>
          <p:cNvPr id="5" name="Picture 4"/>
          <p:cNvPicPr>
            <a:picLocks noChangeAspect="1"/>
          </p:cNvPicPr>
          <p:nvPr/>
        </p:nvPicPr>
        <p:blipFill>
          <a:blip r:embed="rId3"/>
          <a:stretch>
            <a:fillRect/>
          </a:stretch>
        </p:blipFill>
        <p:spPr>
          <a:xfrm>
            <a:off x="6562845" y="3409438"/>
            <a:ext cx="1631887" cy="1155155"/>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2700" dirty="0" smtClean="0">
                <a:latin typeface="Zapfino" charset="0"/>
                <a:ea typeface="Zapfino" charset="0"/>
                <a:cs typeface="Zapfino" charset="0"/>
              </a:rPr>
              <a:t>Type Computation</a:t>
            </a:r>
            <a:endParaRPr lang="en-US" sz="2700" dirty="0">
              <a:latin typeface="Zapfino" charset="0"/>
              <a:ea typeface="Zapfino" charset="0"/>
              <a:cs typeface="Zapfino" charset="0"/>
            </a:endParaRPr>
          </a:p>
        </p:txBody>
      </p:sp>
      <p:sp>
        <p:nvSpPr>
          <p:cNvPr id="3" name="Subtitle 2"/>
          <p:cNvSpPr>
            <a:spLocks noGrp="1"/>
          </p:cNvSpPr>
          <p:nvPr>
            <p:ph type="subTitle" idx="1"/>
          </p:nvPr>
        </p:nvSpPr>
        <p:spPr/>
        <p:txBody>
          <a:bodyPr>
            <a:normAutofit fontScale="92500" lnSpcReduction="20000"/>
          </a:bodyPr>
          <a:lstStyle/>
          <a:p>
            <a:r>
              <a:rPr lang="en-US" dirty="0" smtClean="0"/>
              <a:t>We can use the type system to implement a domain-specific compile-time analysis</a:t>
            </a:r>
            <a:endParaRPr lang="en-US" dirty="0"/>
          </a:p>
        </p:txBody>
      </p:sp>
    </p:spTree>
    <p:extLst>
      <p:ext uri="{BB962C8B-B14F-4D97-AF65-F5344CB8AC3E}">
        <p14:creationId xmlns:p14="http://schemas.microsoft.com/office/powerpoint/2010/main" val="8134856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this work?</a:t>
            </a:r>
            <a:endParaRPr lang="en-US" dirty="0"/>
          </a:p>
        </p:txBody>
      </p:sp>
      <p:sp>
        <p:nvSpPr>
          <p:cNvPr id="3" name="Content Placeholder 2"/>
          <p:cNvSpPr>
            <a:spLocks noGrp="1"/>
          </p:cNvSpPr>
          <p:nvPr>
            <p:ph idx="1"/>
          </p:nvPr>
        </p:nvSpPr>
        <p:spPr>
          <a:xfrm>
            <a:off x="628650" y="1071797"/>
            <a:ext cx="8342963" cy="3988140"/>
          </a:xfrm>
        </p:spPr>
        <p:txBody>
          <a:bodyPr>
            <a:normAutofit/>
          </a:bodyPr>
          <a:lstStyle/>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a:latin typeface="Consolas" charset="0"/>
                <a:ea typeface="Consolas" charset="0"/>
                <a:cs typeface="Consolas" charset="0"/>
              </a:rPr>
              <a:t>path = </a:t>
            </a:r>
            <a:br>
              <a:rPr lang="en-US" sz="2000" b="1" dirty="0">
                <a:latin typeface="Consolas" charset="0"/>
                <a:ea typeface="Consolas" charset="0"/>
                <a:cs typeface="Consolas" charset="0"/>
              </a:rPr>
            </a:b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 [</a:t>
            </a:r>
            <a:r>
              <a:rPr lang="en-US" sz="2000" b="1" dirty="0">
                <a:latin typeface="Consolas" charset="0"/>
                <a:ea typeface="Consolas" charset="0"/>
                <a:cs typeface="Consolas" charset="0"/>
              </a:rPr>
              <a:t>re|/?(</a:t>
            </a:r>
            <a:r>
              <a:rPr lang="en-US" sz="2000" b="1" dirty="0">
                <a:solidFill>
                  <a:schemeClr val="accent1"/>
                </a:solidFill>
                <a:latin typeface="Consolas" charset="0"/>
                <a:ea typeface="Consolas" charset="0"/>
                <a:cs typeface="Consolas" charset="0"/>
              </a:rPr>
              <a:t>(?</a:t>
            </a:r>
            <a:r>
              <a:rPr lang="en-US" sz="2000" b="1" dirty="0" smtClean="0">
                <a:solidFill>
                  <a:schemeClr val="accent1"/>
                </a:solidFill>
                <a:latin typeface="Consolas" charset="0"/>
                <a:ea typeface="Consolas" charset="0"/>
                <a:cs typeface="Consolas" charset="0"/>
              </a:rPr>
              <a:t>P&lt;</a:t>
            </a:r>
            <a:r>
              <a:rPr lang="en-US" sz="2000" b="1" dirty="0" err="1" smtClean="0">
                <a:solidFill>
                  <a:schemeClr val="accent1"/>
                </a:solidFill>
                <a:latin typeface="Consolas" charset="0"/>
                <a:ea typeface="Consolas" charset="0"/>
                <a:cs typeface="Consolas" charset="0"/>
              </a:rPr>
              <a:t>dir</a:t>
            </a:r>
            <a:r>
              <a:rPr lang="en-US" sz="2000" b="1" dirty="0" smtClean="0">
                <a:solidFill>
                  <a:schemeClr val="accent1"/>
                </a:solidFill>
                <a:latin typeface="Consolas" charset="0"/>
                <a:ea typeface="Consolas" charset="0"/>
                <a:cs typeface="Consolas" charset="0"/>
              </a:rPr>
              <a:t>&gt;[^/]+)</a:t>
            </a:r>
            <a:r>
              <a:rPr lang="en-US" sz="2000" b="1" dirty="0" smtClean="0">
                <a:latin typeface="Consolas" charset="0"/>
                <a:ea typeface="Consolas" charset="0"/>
                <a:cs typeface="Consolas" charset="0"/>
              </a:rPr>
              <a:t>/)*</a:t>
            </a:r>
            <a:r>
              <a:rPr lang="en-US" sz="2000" b="1" dirty="0" smtClean="0">
                <a:solidFill>
                  <a:schemeClr val="accent4"/>
                </a:solidFill>
                <a:latin typeface="Consolas" charset="0"/>
                <a:ea typeface="Consolas" charset="0"/>
                <a:cs typeface="Consolas" charset="0"/>
              </a:rPr>
              <a:t>(?P&lt;base&gt;[^/.]+)</a:t>
            </a:r>
            <a:r>
              <a:rPr lang="en-US" sz="2000" b="1" dirty="0" smtClean="0">
                <a:solidFill>
                  <a:schemeClr val="accent5"/>
                </a:solidFill>
                <a:latin typeface="Consolas" charset="0"/>
                <a:ea typeface="Consolas" charset="0"/>
                <a:cs typeface="Consolas" charset="0"/>
              </a:rPr>
              <a:t>(?P&lt;</a:t>
            </a:r>
            <a:r>
              <a:rPr lang="en-US" sz="2000" b="1" dirty="0" err="1" smtClean="0">
                <a:solidFill>
                  <a:schemeClr val="accent5"/>
                </a:solidFill>
                <a:latin typeface="Consolas" charset="0"/>
                <a:ea typeface="Consolas" charset="0"/>
                <a:cs typeface="Consolas" charset="0"/>
              </a:rPr>
              <a:t>ext</a:t>
            </a:r>
            <a:r>
              <a:rPr lang="en-US" sz="2000" b="1" dirty="0" smtClean="0">
                <a:solidFill>
                  <a:schemeClr val="accent5"/>
                </a:solidFill>
                <a:latin typeface="Consolas" charset="0"/>
                <a:ea typeface="Consolas" charset="0"/>
                <a:cs typeface="Consolas" charset="0"/>
              </a:rPr>
              <a:t>&gt;\..*)</a:t>
            </a:r>
            <a:r>
              <a:rPr lang="en-US" sz="2000" b="1" dirty="0" smtClean="0">
                <a:latin typeface="Consolas" charset="0"/>
                <a:ea typeface="Consolas" charset="0"/>
                <a:cs typeface="Consolas" charset="0"/>
              </a:rPr>
              <a:t>?|]</a:t>
            </a:r>
            <a:endParaRPr lang="en-US" sz="2000" b="1" dirty="0">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a:latin typeface="Consolas" charset="0"/>
                <a:ea typeface="Consolas" charset="0"/>
                <a:cs typeface="Consolas" charset="0"/>
              </a:rPr>
              <a:t>:t path</a:t>
            </a:r>
          </a:p>
          <a:p>
            <a:pPr marL="0" indent="0">
              <a:buNone/>
            </a:pPr>
            <a:r>
              <a:rPr lang="fr-FR" sz="2000" b="1" dirty="0" smtClean="0">
                <a:latin typeface="Consolas" charset="0"/>
                <a:ea typeface="Consolas" charset="0"/>
                <a:cs typeface="Consolas" charset="0"/>
              </a:rPr>
              <a:t>RE '['</a:t>
            </a:r>
            <a:r>
              <a:rPr lang="fr-FR" sz="2000" b="1" dirty="0" smtClean="0">
                <a:solidFill>
                  <a:schemeClr val="accent4"/>
                </a:solidFill>
                <a:latin typeface="Consolas" charset="0"/>
                <a:ea typeface="Consolas" charset="0"/>
                <a:cs typeface="Consolas" charset="0"/>
              </a:rPr>
              <a:t>("base", Once</a:t>
            </a:r>
            <a:r>
              <a:rPr lang="fr-FR" sz="2000" b="1" dirty="0">
                <a:solidFill>
                  <a:schemeClr val="accent4"/>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smtClean="0">
                <a:latin typeface="Consolas" charset="0"/>
                <a:ea typeface="Consolas" charset="0"/>
                <a:cs typeface="Consolas" charset="0"/>
              </a:rPr>
              <a:t>'</a:t>
            </a:r>
            <a:r>
              <a:rPr lang="fr-FR" sz="2000" b="1" dirty="0" smtClean="0">
                <a:solidFill>
                  <a:schemeClr val="accent1"/>
                </a:solidFill>
                <a:latin typeface="Consolas" charset="0"/>
                <a:ea typeface="Consolas" charset="0"/>
                <a:cs typeface="Consolas" charset="0"/>
              </a:rPr>
              <a:t>("</a:t>
            </a:r>
            <a:r>
              <a:rPr lang="fr-FR" sz="2000" b="1" dirty="0" err="1" smtClean="0">
                <a:solidFill>
                  <a:schemeClr val="accent1"/>
                </a:solidFill>
                <a:latin typeface="Consolas" charset="0"/>
                <a:ea typeface="Consolas" charset="0"/>
                <a:cs typeface="Consolas" charset="0"/>
              </a:rPr>
              <a:t>dir</a:t>
            </a:r>
            <a:r>
              <a:rPr lang="fr-FR" sz="2000" b="1" dirty="0" smtClean="0">
                <a:solidFill>
                  <a:schemeClr val="accent1"/>
                </a:solidFill>
                <a:latin typeface="Consolas" charset="0"/>
                <a:ea typeface="Consolas" charset="0"/>
                <a:cs typeface="Consolas" charset="0"/>
              </a:rPr>
              <a:t>", </a:t>
            </a:r>
            <a:r>
              <a:rPr lang="fr-FR" sz="2000" b="1" dirty="0" err="1" smtClean="0">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smtClean="0">
                <a:latin typeface="Consolas" charset="0"/>
                <a:ea typeface="Consolas" charset="0"/>
                <a:cs typeface="Consolas" charset="0"/>
              </a:rPr>
              <a:t>'</a:t>
            </a:r>
            <a:r>
              <a:rPr lang="fr-FR" sz="2000" b="1" dirty="0" smtClean="0">
                <a:solidFill>
                  <a:schemeClr val="accent5"/>
                </a:solidFill>
                <a:latin typeface="Consolas" charset="0"/>
                <a:ea typeface="Consolas" charset="0"/>
                <a:cs typeface="Consolas" charset="0"/>
              </a:rPr>
              <a:t>("</a:t>
            </a:r>
            <a:r>
              <a:rPr lang="fr-FR" sz="2000" b="1" dirty="0" err="1" smtClean="0">
                <a:solidFill>
                  <a:schemeClr val="accent5"/>
                </a:solidFill>
                <a:latin typeface="Consolas" charset="0"/>
                <a:ea typeface="Consolas" charset="0"/>
                <a:cs typeface="Consolas" charset="0"/>
              </a:rPr>
              <a:t>ext</a:t>
            </a:r>
            <a:r>
              <a:rPr lang="fr-FR" sz="2000" b="1" dirty="0" smtClean="0">
                <a:solidFill>
                  <a:schemeClr val="accent5"/>
                </a:solidFill>
                <a:latin typeface="Consolas" charset="0"/>
                <a:ea typeface="Consolas" charset="0"/>
                <a:cs typeface="Consolas" charset="0"/>
              </a:rPr>
              <a:t>", </a:t>
            </a:r>
            <a:r>
              <a:rPr lang="fr-FR" sz="2000" b="1" dirty="0" err="1" smtClean="0">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latin typeface="Consolas" charset="0"/>
              <a:ea typeface="Consolas" charset="0"/>
              <a:cs typeface="Consolas" charset="0"/>
            </a:endParaRPr>
          </a:p>
        </p:txBody>
      </p:sp>
      <p:sp>
        <p:nvSpPr>
          <p:cNvPr id="4" name="TextBox 3"/>
          <p:cNvSpPr txBox="1"/>
          <p:nvPr/>
        </p:nvSpPr>
        <p:spPr>
          <a:xfrm>
            <a:off x="1736204" y="2811222"/>
            <a:ext cx="6227178" cy="1346522"/>
          </a:xfrm>
          <a:prstGeom prst="rect">
            <a:avLst/>
          </a:prstGeom>
          <a:noFill/>
        </p:spPr>
        <p:txBody>
          <a:bodyPr wrap="square" rtlCol="0">
            <a:spAutoFit/>
          </a:bodyPr>
          <a:lstStyle/>
          <a:p>
            <a:pPr>
              <a:buNone/>
            </a:pPr>
            <a:r>
              <a:rPr lang="en-US" sz="2400" dirty="0" smtClean="0">
                <a:solidFill>
                  <a:schemeClr val="tx2"/>
                </a:solidFill>
                <a:ea typeface="Osaka"/>
                <a:cs typeface="Consolas"/>
              </a:rPr>
              <a:t>Regular </a:t>
            </a:r>
            <a:r>
              <a:rPr lang="en-US" sz="2400" dirty="0">
                <a:solidFill>
                  <a:schemeClr val="tx2"/>
                </a:solidFill>
                <a:ea typeface="Osaka"/>
                <a:cs typeface="Consolas"/>
              </a:rPr>
              <a:t>expression type </a:t>
            </a:r>
            <a:r>
              <a:rPr lang="en-US" sz="2400" dirty="0" smtClean="0">
                <a:solidFill>
                  <a:schemeClr val="tx2"/>
                </a:solidFill>
                <a:ea typeface="Osaka"/>
                <a:cs typeface="Consolas"/>
              </a:rPr>
              <a:t>includes a </a:t>
            </a:r>
            <a:br>
              <a:rPr lang="en-US" sz="2400" dirty="0" smtClean="0">
                <a:solidFill>
                  <a:schemeClr val="tx2"/>
                </a:solidFill>
                <a:ea typeface="Osaka"/>
                <a:cs typeface="Consolas"/>
              </a:rPr>
            </a:br>
            <a:r>
              <a:rPr lang="en-US" sz="2400" dirty="0" smtClean="0">
                <a:solidFill>
                  <a:schemeClr val="tx2"/>
                </a:solidFill>
                <a:ea typeface="Osaka"/>
                <a:cs typeface="Consolas"/>
              </a:rPr>
              <a:t>"Occurrence Map" computed by the </a:t>
            </a:r>
            <a:r>
              <a:rPr lang="en-US" sz="2400" smtClean="0">
                <a:solidFill>
                  <a:schemeClr val="tx2"/>
                </a:solidFill>
                <a:ea typeface="Osaka"/>
                <a:cs typeface="Consolas"/>
              </a:rPr>
              <a:t>type checker  </a:t>
            </a:r>
            <a:endParaRPr lang="en-US" sz="2400" dirty="0" smtClean="0">
              <a:solidFill>
                <a:schemeClr val="tx2"/>
              </a:solidFill>
              <a:ea typeface="Osaka"/>
              <a:cs typeface="Consolas"/>
            </a:endParaRPr>
          </a:p>
          <a:p>
            <a:pPr>
              <a:buNone/>
            </a:pPr>
            <a:endParaRPr lang="en-US" sz="1350" b="1" dirty="0">
              <a:solidFill>
                <a:schemeClr val="accent3"/>
              </a:solidFill>
              <a:latin typeface="Consolas"/>
              <a:ea typeface="Osaka"/>
              <a:cs typeface="Consolas"/>
            </a:endParaRPr>
          </a:p>
          <a:p>
            <a:pPr>
              <a:buNone/>
            </a:pPr>
            <a:r>
              <a:rPr lang="en-US" sz="2000" b="1" dirty="0">
                <a:solidFill>
                  <a:schemeClr val="accent3"/>
                </a:solidFill>
                <a:latin typeface="Consolas"/>
                <a:ea typeface="Osaka"/>
                <a:cs typeface="Consolas"/>
              </a:rPr>
              <a:t>data</a:t>
            </a:r>
            <a:r>
              <a:rPr lang="en-US" sz="2000" b="1" dirty="0">
                <a:latin typeface="Consolas"/>
                <a:ea typeface="Osaka"/>
                <a:cs typeface="Consolas"/>
              </a:rPr>
              <a:t> </a:t>
            </a:r>
            <a:r>
              <a:rPr lang="en-US" sz="2000" b="1" dirty="0" err="1">
                <a:solidFill>
                  <a:schemeClr val="accent4"/>
                </a:solidFill>
                <a:latin typeface="Consolas"/>
                <a:ea typeface="Osaka"/>
                <a:cs typeface="Consolas"/>
              </a:rPr>
              <a:t>Occ</a:t>
            </a:r>
            <a:r>
              <a:rPr lang="en-US" sz="2000" b="1" dirty="0">
                <a:solidFill>
                  <a:schemeClr val="accent4"/>
                </a:solidFill>
                <a:latin typeface="Consolas"/>
                <a:ea typeface="Osaka"/>
                <a:cs typeface="Consolas"/>
              </a:rPr>
              <a:t> </a:t>
            </a:r>
            <a:r>
              <a:rPr lang="en-US" sz="2000" b="1" dirty="0">
                <a:latin typeface="Consolas"/>
                <a:ea typeface="Osaka"/>
                <a:cs typeface="Consolas"/>
              </a:rPr>
              <a:t>= </a:t>
            </a:r>
            <a:r>
              <a:rPr lang="en-US" sz="2000" b="1" dirty="0">
                <a:solidFill>
                  <a:schemeClr val="accent4"/>
                </a:solidFill>
                <a:latin typeface="Consolas"/>
                <a:ea typeface="Osaka"/>
                <a:cs typeface="Consolas"/>
              </a:rPr>
              <a:t>Once</a:t>
            </a:r>
            <a:r>
              <a:rPr lang="en-US" sz="2000" b="1" dirty="0">
                <a:latin typeface="Consolas"/>
                <a:ea typeface="Osaka"/>
                <a:cs typeface="Consolas"/>
              </a:rPr>
              <a:t> | </a:t>
            </a:r>
            <a:r>
              <a:rPr lang="en-US" sz="2000" b="1" dirty="0">
                <a:solidFill>
                  <a:schemeClr val="accent4"/>
                </a:solidFill>
                <a:latin typeface="Consolas"/>
                <a:ea typeface="Osaka"/>
                <a:cs typeface="Consolas"/>
              </a:rPr>
              <a:t>Opt</a:t>
            </a:r>
            <a:r>
              <a:rPr lang="en-US" sz="2000" b="1" dirty="0">
                <a:latin typeface="Consolas"/>
                <a:ea typeface="Osaka"/>
                <a:cs typeface="Consolas"/>
              </a:rPr>
              <a:t> | </a:t>
            </a:r>
            <a:r>
              <a:rPr lang="en-US" sz="2000" b="1" dirty="0">
                <a:solidFill>
                  <a:schemeClr val="accent4"/>
                </a:solidFill>
                <a:latin typeface="Consolas"/>
                <a:ea typeface="Osaka"/>
                <a:cs typeface="Consolas"/>
              </a:rPr>
              <a:t>Many</a:t>
            </a:r>
          </a:p>
        </p:txBody>
      </p:sp>
      <p:sp>
        <p:nvSpPr>
          <p:cNvPr id="6" name="Right Brace 5"/>
          <p:cNvSpPr/>
          <p:nvPr/>
        </p:nvSpPr>
        <p:spPr>
          <a:xfrm rot="5400000">
            <a:off x="4410668" y="-776216"/>
            <a:ext cx="438410" cy="6736466"/>
          </a:xfrm>
          <a:prstGeom prst="rightBrace">
            <a:avLst>
              <a:gd name="adj1" fmla="val 52930"/>
              <a:gd name="adj2" fmla="val 50000"/>
            </a:avLst>
          </a:prstGeom>
          <a:ln w="28575">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7050852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972274" y="1361543"/>
            <a:ext cx="7951808" cy="305972"/>
            <a:chOff x="787791" y="1561514"/>
            <a:chExt cx="7828230" cy="407963"/>
          </a:xfrm>
        </p:grpSpPr>
        <p:sp>
          <p:nvSpPr>
            <p:cNvPr id="14" name="Rectangle 13"/>
            <p:cNvSpPr/>
            <p:nvPr/>
          </p:nvSpPr>
          <p:spPr>
            <a:xfrm>
              <a:off x="787791" y="1561514"/>
              <a:ext cx="591457"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5" name="Rectangle 14"/>
            <p:cNvSpPr/>
            <p:nvPr/>
          </p:nvSpPr>
          <p:spPr>
            <a:xfrm>
              <a:off x="8229161" y="1561514"/>
              <a:ext cx="386860"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 name="Title 1"/>
          <p:cNvSpPr>
            <a:spLocks noGrp="1"/>
          </p:cNvSpPr>
          <p:nvPr>
            <p:ph type="title"/>
          </p:nvPr>
        </p:nvSpPr>
        <p:spPr/>
        <p:txBody>
          <a:bodyPr/>
          <a:lstStyle/>
          <a:p>
            <a:r>
              <a:rPr lang="en-US" dirty="0" smtClean="0"/>
              <a:t>How does this work?</a:t>
            </a:r>
            <a:endParaRPr lang="en-US" dirty="0"/>
          </a:p>
        </p:txBody>
      </p:sp>
      <p:sp>
        <p:nvSpPr>
          <p:cNvPr id="9" name="Content Placeholder 2"/>
          <p:cNvSpPr txBox="1">
            <a:spLocks/>
          </p:cNvSpPr>
          <p:nvPr/>
        </p:nvSpPr>
        <p:spPr>
          <a:xfrm>
            <a:off x="628650" y="1963712"/>
            <a:ext cx="7905750" cy="1259260"/>
          </a:xfrm>
          <a:prstGeom prst="rect">
            <a:avLst/>
          </a:prstGeom>
          <a:solidFill>
            <a:srgbClr val="009F71">
              <a:alpha val="16078"/>
            </a:srgbClr>
          </a:solidFill>
        </p:spPr>
        <p:style>
          <a:lnRef idx="2">
            <a:schemeClr val="accent1"/>
          </a:lnRef>
          <a:fillRef idx="1">
            <a:schemeClr val="lt1"/>
          </a:fillRef>
          <a:effectRef idx="0">
            <a:schemeClr val="accent1"/>
          </a:effectRef>
          <a:fontRef idx="minor">
            <a:schemeClr val="dk1"/>
          </a:fontRef>
        </p:style>
        <p:txBody>
          <a:bodyPr vert="horz" lIns="68577" tIns="34289" rIns="68577" bIns="34289" rtlCol="0">
            <a:noAutofit/>
          </a:bodyPr>
          <a:lstStyle>
            <a:lvl1pPr marL="342883" indent="-347455" algn="l" defTabSz="457177" rtl="0" eaLnBrk="1" latinLnBrk="0" hangingPunct="1">
              <a:spcBef>
                <a:spcPts val="800"/>
              </a:spcBef>
              <a:buFont typeface="Arial"/>
              <a:buChar char="•"/>
              <a:defRPr sz="2400" kern="1200">
                <a:solidFill>
                  <a:schemeClr val="dk1"/>
                </a:solidFill>
                <a:latin typeface="+mn-lt"/>
                <a:ea typeface="+mn-ea"/>
                <a:cs typeface="+mn-cs"/>
              </a:defRPr>
            </a:lvl1pPr>
            <a:lvl2pPr marL="742913" indent="-285736" algn="l" defTabSz="457177" rtl="0" eaLnBrk="1" latinLnBrk="0" hangingPunct="1">
              <a:spcBef>
                <a:spcPct val="20000"/>
              </a:spcBef>
              <a:buFont typeface="Arial"/>
              <a:buChar char="–"/>
              <a:defRPr sz="2000" kern="1200">
                <a:solidFill>
                  <a:schemeClr val="dk1"/>
                </a:solidFill>
                <a:latin typeface="+mn-lt"/>
                <a:ea typeface="+mn-ea"/>
                <a:cs typeface="+mn-cs"/>
              </a:defRPr>
            </a:lvl2pPr>
            <a:lvl3pPr marL="1142943" indent="-228589" algn="l" defTabSz="457177" rtl="0" eaLnBrk="1" latinLnBrk="0" hangingPunct="1">
              <a:spcBef>
                <a:spcPct val="20000"/>
              </a:spcBef>
              <a:buFont typeface="Arial"/>
              <a:buChar char="•"/>
              <a:defRPr sz="1800" kern="1200">
                <a:solidFill>
                  <a:schemeClr val="dk1"/>
                </a:solidFill>
                <a:latin typeface="+mn-lt"/>
                <a:ea typeface="+mn-ea"/>
                <a:cs typeface="+mn-cs"/>
              </a:defRPr>
            </a:lvl3pPr>
            <a:lvl4pPr marL="1600120" indent="-228589" algn="l" defTabSz="457177" rtl="0" eaLnBrk="1" latinLnBrk="0" hangingPunct="1">
              <a:spcBef>
                <a:spcPct val="20000"/>
              </a:spcBef>
              <a:buFont typeface="Arial"/>
              <a:buChar char="–"/>
              <a:defRPr sz="1600" kern="1200">
                <a:solidFill>
                  <a:schemeClr val="dk1"/>
                </a:solidFill>
                <a:latin typeface="+mn-lt"/>
                <a:ea typeface="+mn-ea"/>
                <a:cs typeface="+mn-cs"/>
              </a:defRPr>
            </a:lvl4pPr>
            <a:lvl5pPr marL="2057297" indent="-228589" algn="l" defTabSz="457177" rtl="0" eaLnBrk="1" latinLnBrk="0" hangingPunct="1">
              <a:spcBef>
                <a:spcPct val="20000"/>
              </a:spcBef>
              <a:buFont typeface="Arial"/>
              <a:buChar char="»"/>
              <a:defRPr sz="1600" kern="1200">
                <a:solidFill>
                  <a:schemeClr val="dk1"/>
                </a:solidFill>
                <a:latin typeface="+mn-lt"/>
                <a:ea typeface="+mn-ea"/>
                <a:cs typeface="+mn-cs"/>
              </a:defRPr>
            </a:lvl5pPr>
            <a:lvl6pPr marL="2514474" indent="-228589" algn="l" defTabSz="457177" rtl="0" eaLnBrk="1" latinLnBrk="0" hangingPunct="1">
              <a:spcBef>
                <a:spcPct val="20000"/>
              </a:spcBef>
              <a:buFont typeface="Arial"/>
              <a:buChar char="•"/>
              <a:defRPr sz="2000" kern="1200">
                <a:solidFill>
                  <a:schemeClr val="dk1"/>
                </a:solidFill>
                <a:latin typeface="+mn-lt"/>
                <a:ea typeface="+mn-ea"/>
                <a:cs typeface="+mn-cs"/>
              </a:defRPr>
            </a:lvl6pPr>
            <a:lvl7pPr marL="2971651" indent="-228589" algn="l" defTabSz="457177" rtl="0" eaLnBrk="1" latinLnBrk="0" hangingPunct="1">
              <a:spcBef>
                <a:spcPct val="20000"/>
              </a:spcBef>
              <a:buFont typeface="Arial"/>
              <a:buChar char="•"/>
              <a:defRPr sz="2000" kern="1200">
                <a:solidFill>
                  <a:schemeClr val="dk1"/>
                </a:solidFill>
                <a:latin typeface="+mn-lt"/>
                <a:ea typeface="+mn-ea"/>
                <a:cs typeface="+mn-cs"/>
              </a:defRPr>
            </a:lvl7pPr>
            <a:lvl8pPr marL="3428828" indent="-228589" algn="l" defTabSz="457177" rtl="0" eaLnBrk="1" latinLnBrk="0" hangingPunct="1">
              <a:spcBef>
                <a:spcPct val="20000"/>
              </a:spcBef>
              <a:buFont typeface="Arial"/>
              <a:buChar char="•"/>
              <a:defRPr sz="2000" kern="1200">
                <a:solidFill>
                  <a:schemeClr val="dk1"/>
                </a:solidFill>
                <a:latin typeface="+mn-lt"/>
                <a:ea typeface="+mn-ea"/>
                <a:cs typeface="+mn-cs"/>
              </a:defRPr>
            </a:lvl8pPr>
            <a:lvl9pPr marL="3886005" indent="-228589" algn="l" defTabSz="457177" rtl="0" eaLnBrk="1" latinLnBrk="0" hangingPunct="1">
              <a:spcBef>
                <a:spcPct val="20000"/>
              </a:spcBef>
              <a:buFont typeface="Arial"/>
              <a:buChar char="•"/>
              <a:defRPr sz="2000" kern="1200">
                <a:solidFill>
                  <a:schemeClr val="dk1"/>
                </a:solidFill>
                <a:latin typeface="+mn-lt"/>
                <a:ea typeface="+mn-ea"/>
                <a:cs typeface="+mn-cs"/>
              </a:defRPr>
            </a:lvl9pPr>
          </a:lstStyle>
          <a:p>
            <a:pPr marL="0" indent="0">
              <a:buNone/>
            </a:pPr>
            <a:r>
              <a:rPr lang="en-US" sz="1350" b="1" dirty="0" smtClean="0">
                <a:latin typeface="Consolas" charset="0"/>
                <a:ea typeface="Consolas" charset="0"/>
                <a:cs typeface="Consolas" charset="0"/>
              </a:rPr>
              <a:t>&gt; </a:t>
            </a:r>
            <a:r>
              <a:rPr lang="en-US" sz="1650" b="1" dirty="0" smtClean="0">
                <a:latin typeface="Consolas" charset="0"/>
                <a:ea typeface="Consolas" charset="0"/>
                <a:cs typeface="Consolas" charset="0"/>
              </a:rPr>
              <a:t>path </a:t>
            </a:r>
            <a:r>
              <a:rPr lang="en-US" sz="1650" b="1" dirty="0">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ropt</a:t>
            </a:r>
            <a:r>
              <a:rPr lang="fr-FR" sz="1650" b="1" dirty="0" smtClean="0">
                <a:solidFill>
                  <a:schemeClr val="tx1"/>
                </a:solidFill>
                <a:latin typeface="Consolas" charset="0"/>
                <a:ea typeface="Consolas" charset="0"/>
                <a:cs typeface="Consolas" charset="0"/>
              </a:rPr>
              <a:t> </a:t>
            </a:r>
            <a:r>
              <a:rPr lang="fr-FR" sz="1650" b="1" dirty="0">
                <a:solidFill>
                  <a:schemeClr val="tx1"/>
                </a:solidFill>
                <a:latin typeface="Consolas" charset="0"/>
                <a:ea typeface="Consolas" charset="0"/>
                <a:cs typeface="Consolas" charset="0"/>
              </a:rPr>
              <a:t>(</a:t>
            </a:r>
            <a:r>
              <a:rPr lang="fr-FR" sz="1650" b="1" dirty="0" err="1" smtClean="0">
                <a:solidFill>
                  <a:schemeClr val="tx1"/>
                </a:solidFill>
                <a:latin typeface="Consolas" charset="0"/>
                <a:ea typeface="Consolas" charset="0"/>
                <a:cs typeface="Consolas" charset="0"/>
              </a:rPr>
              <a:t>rchar</a:t>
            </a:r>
            <a:r>
              <a:rPr lang="fr-FR" sz="1650" b="1" dirty="0" smtClean="0">
                <a:solidFill>
                  <a:schemeClr val="tx1"/>
                </a:solidFill>
                <a:latin typeface="Consolas" charset="0"/>
                <a:ea typeface="Consolas" charset="0"/>
                <a:cs typeface="Consolas" charset="0"/>
              </a:rPr>
              <a:t> '/')</a:t>
            </a:r>
            <a:r>
              <a:rPr lang="fr-FR" sz="1650" b="1" dirty="0" smtClean="0">
                <a:latin typeface="Consolas" charset="0"/>
                <a:ea typeface="Consolas" charset="0"/>
                <a:cs typeface="Consolas" charset="0"/>
              </a:rPr>
              <a:t> </a:t>
            </a:r>
            <a:br>
              <a:rPr lang="fr-FR" sz="1650" b="1" dirty="0" smtClean="0">
                <a:latin typeface="Consolas" charset="0"/>
                <a:ea typeface="Consolas" charset="0"/>
                <a:cs typeface="Consolas" charset="0"/>
              </a:rPr>
            </a:br>
            <a:r>
              <a:rPr lang="fr-FR" sz="1650" b="1" dirty="0" smtClean="0">
                <a:latin typeface="Consolas" charset="0"/>
                <a:ea typeface="Consolas" charset="0"/>
                <a:cs typeface="Consolas" charset="0"/>
              </a:rPr>
              <a:t>    `</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rstar</a:t>
            </a:r>
            <a:r>
              <a:rPr lang="fr-FR" sz="1650" b="1" dirty="0" smtClean="0">
                <a:solidFill>
                  <a:schemeClr val="tx1"/>
                </a:solidFill>
                <a:latin typeface="Consolas" charset="0"/>
                <a:ea typeface="Consolas" charset="0"/>
                <a:cs typeface="Consolas" charset="0"/>
              </a:rPr>
              <a:t> </a:t>
            </a:r>
            <a:r>
              <a:rPr lang="fr-FR" sz="1650" b="1" dirty="0">
                <a:solidFill>
                  <a:schemeClr val="tx1"/>
                </a:solidFill>
                <a:latin typeface="Consolas" charset="0"/>
                <a:ea typeface="Consolas" charset="0"/>
                <a:cs typeface="Consolas" charset="0"/>
              </a:rPr>
              <a:t>(</a:t>
            </a:r>
            <a:r>
              <a:rPr lang="fr-FR" sz="1650" b="1" dirty="0" err="1">
                <a:solidFill>
                  <a:schemeClr val="accent1"/>
                </a:solidFill>
                <a:latin typeface="Consolas" charset="0"/>
                <a:ea typeface="Consolas" charset="0"/>
                <a:cs typeface="Consolas" charset="0"/>
              </a:rPr>
              <a:t>rmark</a:t>
            </a:r>
            <a:r>
              <a:rPr lang="fr-FR" sz="1650" b="1" dirty="0">
                <a:solidFill>
                  <a:schemeClr val="accent1"/>
                </a:solidFill>
                <a:latin typeface="Consolas" charset="0"/>
                <a:ea typeface="Consolas" charset="0"/>
                <a:cs typeface="Consolas" charset="0"/>
              </a:rPr>
              <a:t> @"</a:t>
            </a:r>
            <a:r>
              <a:rPr lang="fr-FR" sz="1650" b="1" dirty="0" err="1" smtClean="0">
                <a:solidFill>
                  <a:schemeClr val="accent1"/>
                </a:solidFill>
                <a:latin typeface="Consolas" charset="0"/>
                <a:ea typeface="Consolas" charset="0"/>
                <a:cs typeface="Consolas" charset="0"/>
              </a:rPr>
              <a:t>dir</a:t>
            </a:r>
            <a:r>
              <a:rPr lang="fr-FR" sz="1650" b="1" dirty="0" smtClean="0">
                <a:solidFill>
                  <a:schemeClr val="accent1"/>
                </a:solidFill>
                <a:latin typeface="Consolas" charset="0"/>
                <a:ea typeface="Consolas" charset="0"/>
                <a:cs typeface="Consolas" charset="0"/>
              </a:rPr>
              <a:t>" </a:t>
            </a:r>
            <a:r>
              <a:rPr lang="fr-FR" sz="1650" b="1" dirty="0">
                <a:solidFill>
                  <a:schemeClr val="accent1"/>
                </a:solidFill>
                <a:latin typeface="Consolas" charset="0"/>
                <a:ea typeface="Consolas" charset="0"/>
                <a:cs typeface="Consolas" charset="0"/>
              </a:rPr>
              <a:t>(</a:t>
            </a:r>
            <a:r>
              <a:rPr lang="fr-FR" sz="1650" b="1" dirty="0" err="1">
                <a:solidFill>
                  <a:schemeClr val="accent1"/>
                </a:solidFill>
                <a:latin typeface="Consolas" charset="0"/>
                <a:ea typeface="Consolas" charset="0"/>
                <a:cs typeface="Consolas" charset="0"/>
              </a:rPr>
              <a:t>rplus</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rnot</a:t>
            </a:r>
            <a:r>
              <a:rPr lang="fr-FR" sz="1650" b="1" dirty="0">
                <a:solidFill>
                  <a:schemeClr val="accent1"/>
                </a:solidFill>
                <a:latin typeface="Consolas" charset="0"/>
                <a:ea typeface="Consolas" charset="0"/>
                <a:cs typeface="Consolas" charset="0"/>
              </a:rPr>
              <a:t> "/")) </a:t>
            </a:r>
            <a:r>
              <a:rPr lang="fr-FR" sz="1650" b="1" dirty="0">
                <a:solidFill>
                  <a:schemeClr val="tx1"/>
                </a:solidFill>
                <a:latin typeface="Consolas" charset="0"/>
                <a:ea typeface="Consolas" charset="0"/>
                <a:cs typeface="Consolas" charset="0"/>
              </a:rPr>
              <a:t>`</a:t>
            </a:r>
            <a:r>
              <a:rPr lang="fr-FR" sz="1650" b="1" dirty="0" err="1">
                <a:solidFill>
                  <a:schemeClr val="tx1"/>
                </a:solidFill>
                <a:latin typeface="Consolas" charset="0"/>
                <a:ea typeface="Consolas" charset="0"/>
                <a:cs typeface="Consolas" charset="0"/>
              </a:rPr>
              <a:t>rseq</a:t>
            </a:r>
            <a:r>
              <a:rPr lang="fr-FR" sz="1650" b="1" dirty="0">
                <a:solidFill>
                  <a:schemeClr val="tx1"/>
                </a:solidFill>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rchar</a:t>
            </a:r>
            <a:r>
              <a:rPr lang="fr-FR" sz="1650" b="1" dirty="0" smtClean="0">
                <a:solidFill>
                  <a:schemeClr val="tx1"/>
                </a:solidFill>
                <a:latin typeface="Consolas" charset="0"/>
                <a:ea typeface="Consolas" charset="0"/>
                <a:cs typeface="Consolas" charset="0"/>
              </a:rPr>
              <a:t> '/')</a:t>
            </a:r>
            <a:br>
              <a:rPr lang="fr-FR" sz="1650" b="1" dirty="0" smtClean="0">
                <a:solidFill>
                  <a:schemeClr val="tx1"/>
                </a:solidFill>
                <a:latin typeface="Consolas" charset="0"/>
                <a:ea typeface="Consolas" charset="0"/>
                <a:cs typeface="Consolas" charset="0"/>
              </a:rPr>
            </a:br>
            <a:r>
              <a:rPr lang="fr-FR" sz="1650" b="1" dirty="0" smtClean="0">
                <a:solidFill>
                  <a:schemeClr val="tx1"/>
                </a:solidFill>
                <a:latin typeface="Consolas" charset="0"/>
                <a:ea typeface="Consolas" charset="0"/>
                <a:cs typeface="Consolas" charset="0"/>
              </a:rPr>
              <a:t>    </a:t>
            </a:r>
            <a:r>
              <a:rPr lang="fr-FR" sz="1650" b="1" dirty="0" smtClean="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smtClean="0">
                <a:solidFill>
                  <a:schemeClr val="accent4"/>
                </a:solidFill>
                <a:latin typeface="Consolas" charset="0"/>
                <a:ea typeface="Consolas" charset="0"/>
                <a:cs typeface="Consolas" charset="0"/>
              </a:rPr>
              <a:t>rmark</a:t>
            </a:r>
            <a:r>
              <a:rPr lang="fr-FR" sz="1650" b="1" dirty="0" smtClean="0">
                <a:solidFill>
                  <a:schemeClr val="accent4"/>
                </a:solidFill>
                <a:latin typeface="Consolas" charset="0"/>
                <a:ea typeface="Consolas" charset="0"/>
                <a:cs typeface="Consolas" charset="0"/>
              </a:rPr>
              <a:t> </a:t>
            </a:r>
            <a:r>
              <a:rPr lang="fr-FR" sz="1650" b="1" dirty="0">
                <a:solidFill>
                  <a:schemeClr val="accent4"/>
                </a:solidFill>
                <a:latin typeface="Consolas" charset="0"/>
                <a:ea typeface="Consolas" charset="0"/>
                <a:cs typeface="Consolas" charset="0"/>
              </a:rPr>
              <a:t>@"</a:t>
            </a:r>
            <a:r>
              <a:rPr lang="fr-FR" sz="1650" b="1" dirty="0" smtClean="0">
                <a:solidFill>
                  <a:schemeClr val="accent4"/>
                </a:solidFill>
                <a:latin typeface="Consolas" charset="0"/>
                <a:ea typeface="Consolas" charset="0"/>
                <a:cs typeface="Consolas" charset="0"/>
              </a:rPr>
              <a:t>base" </a:t>
            </a:r>
            <a:r>
              <a:rPr lang="fr-FR" sz="1650" b="1" dirty="0">
                <a:solidFill>
                  <a:schemeClr val="accent4"/>
                </a:solidFill>
                <a:latin typeface="Consolas" charset="0"/>
                <a:ea typeface="Consolas" charset="0"/>
                <a:cs typeface="Consolas" charset="0"/>
              </a:rPr>
              <a:t>(</a:t>
            </a:r>
            <a:r>
              <a:rPr lang="fr-FR" sz="1650" b="1" dirty="0" err="1">
                <a:solidFill>
                  <a:schemeClr val="accent4"/>
                </a:solidFill>
                <a:latin typeface="Consolas" charset="0"/>
                <a:ea typeface="Consolas" charset="0"/>
                <a:cs typeface="Consolas" charset="0"/>
              </a:rPr>
              <a:t>rplus</a:t>
            </a:r>
            <a:r>
              <a:rPr lang="fr-FR" sz="1650" b="1" dirty="0">
                <a:solidFill>
                  <a:schemeClr val="accent4"/>
                </a:solidFill>
                <a:latin typeface="Consolas" charset="0"/>
                <a:ea typeface="Consolas" charset="0"/>
                <a:cs typeface="Consolas" charset="0"/>
              </a:rPr>
              <a:t> (</a:t>
            </a:r>
            <a:r>
              <a:rPr lang="fr-FR" sz="1650" b="1" dirty="0" err="1">
                <a:solidFill>
                  <a:schemeClr val="accent4"/>
                </a:solidFill>
                <a:latin typeface="Consolas" charset="0"/>
                <a:ea typeface="Consolas" charset="0"/>
                <a:cs typeface="Consolas" charset="0"/>
              </a:rPr>
              <a:t>rnot</a:t>
            </a:r>
            <a:r>
              <a:rPr lang="fr-FR" sz="1650" b="1" dirty="0">
                <a:solidFill>
                  <a:schemeClr val="accent4"/>
                </a:solidFill>
                <a:latin typeface="Consolas" charset="0"/>
                <a:ea typeface="Consolas" charset="0"/>
                <a:cs typeface="Consolas" charset="0"/>
              </a:rPr>
              <a:t> </a:t>
            </a:r>
            <a:r>
              <a:rPr lang="fr-FR" sz="1650" b="1" dirty="0" smtClean="0">
                <a:solidFill>
                  <a:schemeClr val="accent4"/>
                </a:solidFill>
                <a:latin typeface="Consolas" charset="0"/>
                <a:ea typeface="Consolas" charset="0"/>
                <a:cs typeface="Consolas" charset="0"/>
              </a:rPr>
              <a:t>"./"))</a:t>
            </a:r>
            <a:br>
              <a:rPr lang="fr-FR" sz="1650" b="1" dirty="0" smtClean="0">
                <a:solidFill>
                  <a:schemeClr val="accent4"/>
                </a:solidFill>
                <a:latin typeface="Consolas" charset="0"/>
                <a:ea typeface="Consolas" charset="0"/>
                <a:cs typeface="Consolas" charset="0"/>
              </a:rPr>
            </a:br>
            <a:r>
              <a:rPr lang="fr-FR" sz="1650" b="1" dirty="0" smtClean="0">
                <a:solidFill>
                  <a:schemeClr val="accent4"/>
                </a:solidFill>
                <a:latin typeface="Consolas" charset="0"/>
                <a:ea typeface="Consolas" charset="0"/>
                <a:cs typeface="Consolas" charset="0"/>
              </a:rPr>
              <a:t>    </a:t>
            </a:r>
            <a:r>
              <a:rPr lang="fr-FR" sz="1650" b="1" dirty="0" smtClean="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ropt</a:t>
            </a:r>
            <a:r>
              <a:rPr lang="fr-FR" sz="1650" b="1" dirty="0" smtClean="0">
                <a:solidFill>
                  <a:schemeClr val="tx1"/>
                </a:solidFill>
                <a:latin typeface="Consolas" charset="0"/>
                <a:ea typeface="Consolas" charset="0"/>
                <a:cs typeface="Consolas" charset="0"/>
              </a:rPr>
              <a:t> </a:t>
            </a:r>
            <a:r>
              <a:rPr lang="fr-FR" sz="1650" b="1" dirty="0">
                <a:solidFill>
                  <a:schemeClr val="accent5"/>
                </a:solidFill>
                <a:latin typeface="Consolas" charset="0"/>
                <a:ea typeface="Consolas" charset="0"/>
                <a:cs typeface="Consolas" charset="0"/>
              </a:rPr>
              <a:t>(</a:t>
            </a:r>
            <a:r>
              <a:rPr lang="fr-FR" sz="1650" b="1" dirty="0" err="1">
                <a:solidFill>
                  <a:schemeClr val="accent5"/>
                </a:solidFill>
                <a:latin typeface="Consolas" charset="0"/>
                <a:ea typeface="Consolas" charset="0"/>
                <a:cs typeface="Consolas" charset="0"/>
              </a:rPr>
              <a:t>rmark</a:t>
            </a:r>
            <a:r>
              <a:rPr lang="fr-FR" sz="1650" b="1" dirty="0">
                <a:solidFill>
                  <a:schemeClr val="accent5"/>
                </a:solidFill>
                <a:latin typeface="Consolas" charset="0"/>
                <a:ea typeface="Consolas" charset="0"/>
                <a:cs typeface="Consolas" charset="0"/>
              </a:rPr>
              <a:t> @"</a:t>
            </a:r>
            <a:r>
              <a:rPr lang="fr-FR" sz="1650" b="1" dirty="0" err="1" smtClean="0">
                <a:solidFill>
                  <a:schemeClr val="accent5"/>
                </a:solidFill>
                <a:latin typeface="Consolas" charset="0"/>
                <a:ea typeface="Consolas" charset="0"/>
                <a:cs typeface="Consolas" charset="0"/>
              </a:rPr>
              <a:t>ext</a:t>
            </a:r>
            <a:r>
              <a:rPr lang="fr-FR" sz="1650" b="1" dirty="0" smtClean="0">
                <a:solidFill>
                  <a:schemeClr val="accent5"/>
                </a:solidFill>
                <a:latin typeface="Consolas" charset="0"/>
                <a:ea typeface="Consolas" charset="0"/>
                <a:cs typeface="Consolas" charset="0"/>
              </a:rPr>
              <a:t>" (</a:t>
            </a:r>
            <a:r>
              <a:rPr lang="fr-FR" sz="1650" b="1" dirty="0" err="1" smtClean="0">
                <a:solidFill>
                  <a:schemeClr val="accent5"/>
                </a:solidFill>
                <a:latin typeface="Consolas" charset="0"/>
                <a:ea typeface="Consolas" charset="0"/>
                <a:cs typeface="Consolas" charset="0"/>
              </a:rPr>
              <a:t>rchar</a:t>
            </a:r>
            <a:r>
              <a:rPr lang="fr-FR" sz="1650" b="1" dirty="0" smtClean="0">
                <a:solidFill>
                  <a:schemeClr val="accent5"/>
                </a:solidFill>
                <a:latin typeface="Consolas" charset="0"/>
                <a:ea typeface="Consolas" charset="0"/>
                <a:cs typeface="Consolas" charset="0"/>
              </a:rPr>
              <a:t> '.' </a:t>
            </a:r>
            <a:r>
              <a:rPr lang="fr-FR" sz="1650" b="1" dirty="0">
                <a:solidFill>
                  <a:schemeClr val="accent5"/>
                </a:solidFill>
                <a:latin typeface="Consolas" charset="0"/>
                <a:ea typeface="Consolas" charset="0"/>
                <a:cs typeface="Consolas" charset="0"/>
              </a:rPr>
              <a:t>`</a:t>
            </a:r>
            <a:r>
              <a:rPr lang="fr-FR" sz="1650" b="1" dirty="0" err="1">
                <a:solidFill>
                  <a:schemeClr val="accent5"/>
                </a:solidFill>
                <a:latin typeface="Consolas" charset="0"/>
                <a:ea typeface="Consolas" charset="0"/>
                <a:cs typeface="Consolas" charset="0"/>
              </a:rPr>
              <a:t>rseq</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rstar</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rany</a:t>
            </a:r>
            <a:r>
              <a:rPr lang="fr-FR" sz="1650" b="1" dirty="0">
                <a:solidFill>
                  <a:schemeClr val="accent5"/>
                </a:solidFill>
                <a:latin typeface="Consolas" charset="0"/>
                <a:ea typeface="Consolas" charset="0"/>
                <a:cs typeface="Consolas" charset="0"/>
              </a:rPr>
              <a:t>))</a:t>
            </a:r>
            <a:endParaRPr lang="en-US" sz="1650" b="1" dirty="0">
              <a:solidFill>
                <a:schemeClr val="accent5"/>
              </a:solidFill>
              <a:latin typeface="Consolas" charset="0"/>
              <a:ea typeface="Consolas" charset="0"/>
              <a:cs typeface="Consolas" charset="0"/>
            </a:endParaRPr>
          </a:p>
          <a:p>
            <a:pPr marL="0" indent="0">
              <a:buNone/>
            </a:pPr>
            <a:endParaRPr lang="en-US" sz="1650" b="1" dirty="0" smtClean="0">
              <a:latin typeface="Consolas" charset="0"/>
              <a:ea typeface="Consolas" charset="0"/>
              <a:cs typeface="Consolas" charset="0"/>
            </a:endParaRPr>
          </a:p>
        </p:txBody>
      </p:sp>
      <p:sp>
        <p:nvSpPr>
          <p:cNvPr id="10" name="Down Arrow 9"/>
          <p:cNvSpPr/>
          <p:nvPr/>
        </p:nvSpPr>
        <p:spPr>
          <a:xfrm>
            <a:off x="5150969" y="1690664"/>
            <a:ext cx="680206" cy="54286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1" name="TextBox 10"/>
          <p:cNvSpPr txBox="1"/>
          <p:nvPr/>
        </p:nvSpPr>
        <p:spPr>
          <a:xfrm>
            <a:off x="4358578" y="90546"/>
            <a:ext cx="4373192" cy="769441"/>
          </a:xfrm>
          <a:prstGeom prst="rect">
            <a:avLst/>
          </a:prstGeom>
          <a:noFill/>
        </p:spPr>
        <p:txBody>
          <a:bodyPr wrap="square" rtlCol="0">
            <a:spAutoFit/>
          </a:bodyPr>
          <a:lstStyle/>
          <a:p>
            <a:r>
              <a:rPr lang="en-US" sz="4400" dirty="0" smtClean="0">
                <a:latin typeface="Tw Cen MT Condensed" charset="0"/>
                <a:ea typeface="Tw Cen MT Condensed" charset="0"/>
                <a:cs typeface="Tw Cen MT Condensed" charset="0"/>
              </a:rPr>
              <a:t>1. Compile-time parsing</a:t>
            </a:r>
            <a:endParaRPr lang="en-US" sz="4400" dirty="0">
              <a:latin typeface="Tw Cen MT Condensed" charset="0"/>
              <a:ea typeface="Tw Cen MT Condensed" charset="0"/>
              <a:cs typeface="Tw Cen MT Condensed" charset="0"/>
            </a:endParaRPr>
          </a:p>
        </p:txBody>
      </p:sp>
      <p:sp>
        <p:nvSpPr>
          <p:cNvPr id="3" name="Content Placeholder 2"/>
          <p:cNvSpPr>
            <a:spLocks noGrp="1"/>
          </p:cNvSpPr>
          <p:nvPr>
            <p:ph idx="1"/>
          </p:nvPr>
        </p:nvSpPr>
        <p:spPr>
          <a:xfrm>
            <a:off x="628650" y="1071797"/>
            <a:ext cx="8342963" cy="3988140"/>
          </a:xfrm>
        </p:spPr>
        <p:txBody>
          <a:bodyPr>
            <a:normAutofit/>
          </a:bodyPr>
          <a:lstStyle/>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a:latin typeface="Consolas" charset="0"/>
                <a:ea typeface="Consolas" charset="0"/>
                <a:cs typeface="Consolas" charset="0"/>
              </a:rPr>
              <a:t>path = </a:t>
            </a:r>
            <a:br>
              <a:rPr lang="en-US" sz="2000" b="1" dirty="0">
                <a:latin typeface="Consolas" charset="0"/>
                <a:ea typeface="Consolas" charset="0"/>
                <a:cs typeface="Consolas" charset="0"/>
              </a:rPr>
            </a:b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 [</a:t>
            </a:r>
            <a:r>
              <a:rPr lang="en-US" sz="2000" b="1" dirty="0">
                <a:latin typeface="Consolas" charset="0"/>
                <a:ea typeface="Consolas" charset="0"/>
                <a:cs typeface="Consolas" charset="0"/>
              </a:rPr>
              <a:t>re|/?(</a:t>
            </a:r>
            <a:r>
              <a:rPr lang="en-US" sz="2000" b="1" dirty="0">
                <a:solidFill>
                  <a:schemeClr val="accent1"/>
                </a:solidFill>
                <a:latin typeface="Consolas" charset="0"/>
                <a:ea typeface="Consolas" charset="0"/>
                <a:cs typeface="Consolas" charset="0"/>
              </a:rPr>
              <a:t>(?</a:t>
            </a:r>
            <a:r>
              <a:rPr lang="en-US" sz="2000" b="1" dirty="0" smtClean="0">
                <a:solidFill>
                  <a:schemeClr val="accent1"/>
                </a:solidFill>
                <a:latin typeface="Consolas" charset="0"/>
                <a:ea typeface="Consolas" charset="0"/>
                <a:cs typeface="Consolas" charset="0"/>
              </a:rPr>
              <a:t>P&lt;</a:t>
            </a:r>
            <a:r>
              <a:rPr lang="en-US" sz="2000" b="1" dirty="0" err="1" smtClean="0">
                <a:solidFill>
                  <a:schemeClr val="accent1"/>
                </a:solidFill>
                <a:latin typeface="Consolas" charset="0"/>
                <a:ea typeface="Consolas" charset="0"/>
                <a:cs typeface="Consolas" charset="0"/>
              </a:rPr>
              <a:t>dir</a:t>
            </a:r>
            <a:r>
              <a:rPr lang="en-US" sz="2000" b="1" dirty="0" smtClean="0">
                <a:solidFill>
                  <a:schemeClr val="accent1"/>
                </a:solidFill>
                <a:latin typeface="Consolas" charset="0"/>
                <a:ea typeface="Consolas" charset="0"/>
                <a:cs typeface="Consolas" charset="0"/>
              </a:rPr>
              <a:t>&gt;[^/]+)</a:t>
            </a:r>
            <a:r>
              <a:rPr lang="en-US" sz="2000" b="1" dirty="0" smtClean="0">
                <a:latin typeface="Consolas" charset="0"/>
                <a:ea typeface="Consolas" charset="0"/>
                <a:cs typeface="Consolas" charset="0"/>
              </a:rPr>
              <a:t>/)*</a:t>
            </a:r>
            <a:r>
              <a:rPr lang="en-US" sz="2000" b="1" dirty="0" smtClean="0">
                <a:solidFill>
                  <a:schemeClr val="accent4"/>
                </a:solidFill>
                <a:latin typeface="Consolas" charset="0"/>
                <a:ea typeface="Consolas" charset="0"/>
                <a:cs typeface="Consolas" charset="0"/>
              </a:rPr>
              <a:t>(?P&lt;base&gt;[^/.]+)</a:t>
            </a:r>
            <a:r>
              <a:rPr lang="en-US" sz="2000" b="1" dirty="0" smtClean="0">
                <a:solidFill>
                  <a:schemeClr val="accent5"/>
                </a:solidFill>
                <a:latin typeface="Consolas" charset="0"/>
                <a:ea typeface="Consolas" charset="0"/>
                <a:cs typeface="Consolas" charset="0"/>
              </a:rPr>
              <a:t>(?P&lt;</a:t>
            </a:r>
            <a:r>
              <a:rPr lang="en-US" sz="2000" b="1" dirty="0" err="1" smtClean="0">
                <a:solidFill>
                  <a:schemeClr val="accent5"/>
                </a:solidFill>
                <a:latin typeface="Consolas" charset="0"/>
                <a:ea typeface="Consolas" charset="0"/>
                <a:cs typeface="Consolas" charset="0"/>
              </a:rPr>
              <a:t>ext</a:t>
            </a:r>
            <a:r>
              <a:rPr lang="en-US" sz="2000" b="1" dirty="0" smtClean="0">
                <a:solidFill>
                  <a:schemeClr val="accent5"/>
                </a:solidFill>
                <a:latin typeface="Consolas" charset="0"/>
                <a:ea typeface="Consolas" charset="0"/>
                <a:cs typeface="Consolas" charset="0"/>
              </a:rPr>
              <a:t>&gt;\..*)</a:t>
            </a:r>
            <a:r>
              <a:rPr lang="en-US" sz="2000" b="1" dirty="0" smtClean="0">
                <a:latin typeface="Consolas" charset="0"/>
                <a:ea typeface="Consolas" charset="0"/>
                <a:cs typeface="Consolas" charset="0"/>
              </a:rPr>
              <a:t>?|]</a:t>
            </a:r>
            <a:endParaRPr lang="en-US" sz="2000" b="1" dirty="0">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a:latin typeface="Consolas" charset="0"/>
                <a:ea typeface="Consolas" charset="0"/>
                <a:cs typeface="Consolas" charset="0"/>
              </a:rPr>
              <a:t>:t path</a:t>
            </a:r>
          </a:p>
          <a:p>
            <a:pPr marL="0" indent="0">
              <a:buNone/>
            </a:pPr>
            <a:r>
              <a:rPr lang="fr-FR" sz="2000" b="1" dirty="0" smtClean="0">
                <a:latin typeface="Consolas" charset="0"/>
                <a:ea typeface="Consolas" charset="0"/>
                <a:cs typeface="Consolas" charset="0"/>
              </a:rPr>
              <a:t>RE '['</a:t>
            </a:r>
            <a:r>
              <a:rPr lang="fr-FR" sz="2000" b="1" dirty="0" smtClean="0">
                <a:solidFill>
                  <a:schemeClr val="accent4"/>
                </a:solidFill>
                <a:latin typeface="Consolas" charset="0"/>
                <a:ea typeface="Consolas" charset="0"/>
                <a:cs typeface="Consolas" charset="0"/>
              </a:rPr>
              <a:t>("base", Once</a:t>
            </a:r>
            <a:r>
              <a:rPr lang="fr-FR" sz="2000" b="1" dirty="0">
                <a:solidFill>
                  <a:schemeClr val="accent4"/>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smtClean="0">
                <a:latin typeface="Consolas" charset="0"/>
                <a:ea typeface="Consolas" charset="0"/>
                <a:cs typeface="Consolas" charset="0"/>
              </a:rPr>
              <a:t>'</a:t>
            </a:r>
            <a:r>
              <a:rPr lang="fr-FR" sz="2000" b="1" dirty="0" smtClean="0">
                <a:solidFill>
                  <a:schemeClr val="accent1"/>
                </a:solidFill>
                <a:latin typeface="Consolas" charset="0"/>
                <a:ea typeface="Consolas" charset="0"/>
                <a:cs typeface="Consolas" charset="0"/>
              </a:rPr>
              <a:t>("</a:t>
            </a:r>
            <a:r>
              <a:rPr lang="fr-FR" sz="2000" b="1" dirty="0" err="1" smtClean="0">
                <a:solidFill>
                  <a:schemeClr val="accent1"/>
                </a:solidFill>
                <a:latin typeface="Consolas" charset="0"/>
                <a:ea typeface="Consolas" charset="0"/>
                <a:cs typeface="Consolas" charset="0"/>
              </a:rPr>
              <a:t>dir</a:t>
            </a:r>
            <a:r>
              <a:rPr lang="fr-FR" sz="2000" b="1" dirty="0" smtClean="0">
                <a:solidFill>
                  <a:schemeClr val="accent1"/>
                </a:solidFill>
                <a:latin typeface="Consolas" charset="0"/>
                <a:ea typeface="Consolas" charset="0"/>
                <a:cs typeface="Consolas" charset="0"/>
              </a:rPr>
              <a:t>", </a:t>
            </a:r>
            <a:r>
              <a:rPr lang="fr-FR" sz="2000" b="1" dirty="0" err="1" smtClean="0">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smtClean="0">
                <a:latin typeface="Consolas" charset="0"/>
                <a:ea typeface="Consolas" charset="0"/>
                <a:cs typeface="Consolas" charset="0"/>
              </a:rPr>
              <a:t>'</a:t>
            </a:r>
            <a:r>
              <a:rPr lang="fr-FR" sz="2000" b="1" dirty="0" smtClean="0">
                <a:solidFill>
                  <a:schemeClr val="accent5"/>
                </a:solidFill>
                <a:latin typeface="Consolas" charset="0"/>
                <a:ea typeface="Consolas" charset="0"/>
                <a:cs typeface="Consolas" charset="0"/>
              </a:rPr>
              <a:t>("</a:t>
            </a:r>
            <a:r>
              <a:rPr lang="fr-FR" sz="2000" b="1" dirty="0" err="1" smtClean="0">
                <a:solidFill>
                  <a:schemeClr val="accent5"/>
                </a:solidFill>
                <a:latin typeface="Consolas" charset="0"/>
                <a:ea typeface="Consolas" charset="0"/>
                <a:cs typeface="Consolas" charset="0"/>
              </a:rPr>
              <a:t>ext</a:t>
            </a:r>
            <a:r>
              <a:rPr lang="fr-FR" sz="2000" b="1" dirty="0" smtClean="0">
                <a:solidFill>
                  <a:schemeClr val="accent5"/>
                </a:solidFill>
                <a:latin typeface="Consolas" charset="0"/>
                <a:ea typeface="Consolas" charset="0"/>
                <a:cs typeface="Consolas" charset="0"/>
              </a:rPr>
              <a:t>", </a:t>
            </a:r>
            <a:r>
              <a:rPr lang="fr-FR" sz="2000" b="1" dirty="0" err="1" smtClean="0">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latin typeface="Consolas" charset="0"/>
              <a:ea typeface="Consolas" charset="0"/>
              <a:cs typeface="Consolas" charset="0"/>
            </a:endParaRPr>
          </a:p>
        </p:txBody>
      </p:sp>
    </p:spTree>
    <p:extLst>
      <p:ext uri="{BB962C8B-B14F-4D97-AF65-F5344CB8AC3E}">
        <p14:creationId xmlns:p14="http://schemas.microsoft.com/office/powerpoint/2010/main" val="8730455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42" presetClass="path" presetSubtype="0" accel="50000" decel="50000" fill="hold" grpId="0" nodeType="clickEffect">
                                  <p:stCondLst>
                                    <p:cond delay="0"/>
                                  </p:stCondLst>
                                  <p:childTnLst>
                                    <p:animMotion origin="layout" path="M 2.77778E-6 4.81481E-6 L 0.00052 0.3645 " pathEditMode="relative" rAng="0" ptsTypes="AA">
                                      <p:cBhvr>
                                        <p:cTn id="18" dur="2000" fill="hold"/>
                                        <p:tgtEl>
                                          <p:spTgt spid="3">
                                            <p:txEl>
                                              <p:pRg st="1" end="1"/>
                                            </p:txEl>
                                          </p:spTgt>
                                        </p:tgtEl>
                                        <p:attrNameLst>
                                          <p:attrName>ppt_x</p:attrName>
                                          <p:attrName>ppt_y</p:attrName>
                                        </p:attrNameLst>
                                      </p:cBhvr>
                                      <p:rCtr x="17" y="18210"/>
                                    </p:animMotion>
                                  </p:childTnLst>
                                </p:cTn>
                              </p:par>
                              <p:par>
                                <p:cTn id="19" presetID="42" presetClass="path" presetSubtype="0" accel="50000" decel="50000" fill="hold" grpId="0" nodeType="withEffect">
                                  <p:stCondLst>
                                    <p:cond delay="0"/>
                                  </p:stCondLst>
                                  <p:childTnLst>
                                    <p:animMotion origin="layout" path="M -5.55556E-7 -3.33333E-6 L -5.55556E-7 0.36204 " pathEditMode="relative" rAng="0" ptsTypes="AA">
                                      <p:cBhvr>
                                        <p:cTn id="20" dur="2000" fill="hold"/>
                                        <p:tgtEl>
                                          <p:spTgt spid="3">
                                            <p:txEl>
                                              <p:pRg st="2" end="2"/>
                                            </p:txEl>
                                          </p:spTgt>
                                        </p:tgtEl>
                                        <p:attrNameLst>
                                          <p:attrName>ppt_x</p:attrName>
                                          <p:attrName>ppt_y</p:attrName>
                                        </p:attrNameLst>
                                      </p:cBhvr>
                                      <p:rCtr x="0" y="18086"/>
                                    </p:animMotion>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p:bldP spid="11" grpId="1"/>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Type functions run by type checker</a:t>
            </a:r>
            <a:endParaRPr lang="en-US" dirty="0"/>
          </a:p>
        </p:txBody>
      </p:sp>
      <p:sp>
        <p:nvSpPr>
          <p:cNvPr id="3" name="Content Placeholder 2"/>
          <p:cNvSpPr>
            <a:spLocks noGrp="1"/>
          </p:cNvSpPr>
          <p:nvPr>
            <p:ph idx="1"/>
          </p:nvPr>
        </p:nvSpPr>
        <p:spPr>
          <a:xfrm>
            <a:off x="760751" y="1184223"/>
            <a:ext cx="7622497" cy="3470223"/>
          </a:xfrm>
          <a:ln>
            <a:noFill/>
          </a:ln>
        </p:spPr>
        <p:style>
          <a:lnRef idx="2">
            <a:schemeClr val="accent1"/>
          </a:lnRef>
          <a:fillRef idx="1">
            <a:schemeClr val="lt1"/>
          </a:fillRef>
          <a:effectRef idx="0">
            <a:schemeClr val="accent1"/>
          </a:effectRef>
          <a:fontRef idx="minor">
            <a:schemeClr val="dk1"/>
          </a:fontRef>
        </p:style>
        <p:txBody>
          <a:bodyPr>
            <a:noAutofit/>
          </a:bodyPr>
          <a:lstStyle/>
          <a:p>
            <a:pPr>
              <a:spcBef>
                <a:spcPts val="150"/>
              </a:spcBef>
              <a:buNone/>
            </a:pPr>
            <a:r>
              <a:rPr lang="en-US" sz="1800" dirty="0">
                <a:solidFill>
                  <a:schemeClr val="accent4"/>
                </a:solidFill>
                <a:latin typeface="Consolas"/>
                <a:ea typeface="Osaka"/>
                <a:cs typeface="Consolas"/>
              </a:rPr>
              <a:t>-- accepts empty string </a:t>
            </a:r>
            <a:r>
              <a:rPr lang="en-US" sz="1800" dirty="0" smtClean="0">
                <a:solidFill>
                  <a:schemeClr val="accent4"/>
                </a:solidFill>
                <a:latin typeface="Consolas"/>
                <a:ea typeface="Osaka"/>
                <a:cs typeface="Consolas"/>
              </a:rPr>
              <a:t>only, captures nothing</a:t>
            </a:r>
            <a:endParaRPr lang="en-US" sz="18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rempty</a:t>
            </a:r>
            <a:r>
              <a:rPr lang="en-US" sz="1800" b="1" dirty="0">
                <a:latin typeface="Consolas"/>
                <a:ea typeface="Osaka"/>
                <a:cs typeface="Consolas"/>
              </a:rPr>
              <a:t> :: </a:t>
            </a:r>
            <a:r>
              <a:rPr lang="en-US" sz="1800" b="1" dirty="0" smtClean="0">
                <a:latin typeface="Consolas"/>
                <a:ea typeface="Osaka"/>
                <a:cs typeface="Consolas"/>
              </a:rPr>
              <a:t>RE </a:t>
            </a:r>
            <a:r>
              <a:rPr lang="en-US" sz="1800" b="1" dirty="0" smtClean="0">
                <a:solidFill>
                  <a:schemeClr val="accent1"/>
                </a:solidFill>
                <a:latin typeface="Consolas"/>
                <a:ea typeface="Osaka"/>
                <a:cs typeface="Consolas"/>
              </a:rPr>
              <a:t>'[]</a:t>
            </a:r>
            <a:endParaRPr lang="en-US" sz="1800" b="1" dirty="0">
              <a:solidFill>
                <a:schemeClr val="accent1"/>
              </a:solidFill>
              <a:latin typeface="Consolas"/>
              <a:ea typeface="Osaka"/>
              <a:cs typeface="Consolas"/>
            </a:endParaRPr>
          </a:p>
          <a:p>
            <a:pPr>
              <a:spcBef>
                <a:spcPts val="150"/>
              </a:spcBef>
              <a:buNone/>
            </a:pPr>
            <a:r>
              <a:rPr lang="en-US" sz="1800" dirty="0">
                <a:solidFill>
                  <a:schemeClr val="accent4"/>
                </a:solidFill>
                <a:latin typeface="Consolas"/>
                <a:ea typeface="Osaka"/>
                <a:cs typeface="Consolas"/>
              </a:rPr>
              <a:t>-- accepts single char </a:t>
            </a:r>
            <a:r>
              <a:rPr lang="en-US" sz="1800" dirty="0" smtClean="0">
                <a:solidFill>
                  <a:schemeClr val="accent4"/>
                </a:solidFill>
                <a:latin typeface="Consolas"/>
                <a:ea typeface="Osaka"/>
                <a:cs typeface="Consolas"/>
              </a:rPr>
              <a:t>only, captures nothing</a:t>
            </a:r>
            <a:endParaRPr lang="en-US" sz="18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rchar</a:t>
            </a:r>
            <a:r>
              <a:rPr lang="en-US" sz="1800" b="1" dirty="0">
                <a:latin typeface="Consolas"/>
                <a:ea typeface="Osaka"/>
                <a:cs typeface="Consolas"/>
              </a:rPr>
              <a:t>  :: Char -&gt; </a:t>
            </a:r>
            <a:r>
              <a:rPr lang="en-US" sz="1800" b="1" dirty="0" smtClean="0">
                <a:latin typeface="Consolas"/>
                <a:ea typeface="Osaka"/>
                <a:cs typeface="Consolas"/>
              </a:rPr>
              <a:t>RE </a:t>
            </a:r>
            <a:r>
              <a:rPr lang="en-US" sz="1800" b="1" dirty="0" smtClean="0">
                <a:solidFill>
                  <a:schemeClr val="accent1"/>
                </a:solidFill>
                <a:latin typeface="Consolas"/>
                <a:ea typeface="Osaka"/>
                <a:cs typeface="Consolas"/>
              </a:rPr>
              <a:t>'[]</a:t>
            </a:r>
            <a:endParaRPr lang="en-US" sz="1800" b="1" dirty="0">
              <a:solidFill>
                <a:schemeClr val="accent1"/>
              </a:solidFill>
              <a:latin typeface="Consolas"/>
              <a:ea typeface="Osaka"/>
              <a:cs typeface="Consolas"/>
            </a:endParaRPr>
          </a:p>
          <a:p>
            <a:pPr>
              <a:spcBef>
                <a:spcPts val="150"/>
              </a:spcBef>
              <a:buNone/>
            </a:pPr>
            <a:r>
              <a:rPr lang="en-US" sz="1800" dirty="0">
                <a:solidFill>
                  <a:schemeClr val="accent4"/>
                </a:solidFill>
                <a:latin typeface="Consolas"/>
                <a:ea typeface="Osaka"/>
                <a:cs typeface="Consolas"/>
              </a:rPr>
              <a:t>-- alternative r</a:t>
            </a:r>
            <a:r>
              <a:rPr lang="en-US" sz="1800" baseline="-25000" dirty="0">
                <a:solidFill>
                  <a:schemeClr val="accent4"/>
                </a:solidFill>
                <a:latin typeface="Consolas"/>
                <a:ea typeface="Osaka"/>
                <a:cs typeface="Consolas"/>
              </a:rPr>
              <a:t>1</a:t>
            </a:r>
            <a:r>
              <a:rPr lang="en-US" sz="1800" dirty="0">
                <a:solidFill>
                  <a:schemeClr val="accent4"/>
                </a:solidFill>
                <a:latin typeface="Consolas"/>
                <a:ea typeface="Osaka"/>
                <a:cs typeface="Consolas"/>
              </a:rPr>
              <a:t>|r</a:t>
            </a:r>
            <a:r>
              <a:rPr lang="en-US" sz="1800" baseline="-25000" dirty="0">
                <a:solidFill>
                  <a:schemeClr val="accent4"/>
                </a:solidFill>
                <a:latin typeface="Consolas"/>
                <a:ea typeface="Osaka"/>
                <a:cs typeface="Consolas"/>
              </a:rPr>
              <a:t>2</a:t>
            </a:r>
            <a:endParaRPr lang="en-US" sz="18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ralt</a:t>
            </a:r>
            <a:r>
              <a:rPr lang="en-US" sz="1800" b="1" dirty="0">
                <a:latin typeface="Consolas"/>
                <a:ea typeface="Osaka"/>
                <a:cs typeface="Consolas"/>
              </a:rPr>
              <a:t>   :: </a:t>
            </a:r>
            <a:r>
              <a:rPr lang="en-US" sz="1800" b="1" dirty="0" smtClean="0">
                <a:latin typeface="Consolas"/>
                <a:ea typeface="Osaka"/>
                <a:cs typeface="Consolas"/>
              </a:rPr>
              <a:t>RE </a:t>
            </a:r>
            <a:r>
              <a:rPr lang="en-US" sz="1800" b="1" dirty="0">
                <a:solidFill>
                  <a:schemeClr val="accent1"/>
                </a:solidFill>
                <a:latin typeface="Consolas"/>
                <a:ea typeface="Osaka"/>
                <a:cs typeface="Consolas"/>
              </a:rPr>
              <a:t>s1</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s2</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(Alt s1 s2)</a:t>
            </a:r>
          </a:p>
          <a:p>
            <a:pPr>
              <a:spcBef>
                <a:spcPts val="150"/>
              </a:spcBef>
              <a:buNone/>
            </a:pPr>
            <a:r>
              <a:rPr lang="en-US" sz="1800" dirty="0">
                <a:solidFill>
                  <a:schemeClr val="accent4"/>
                </a:solidFill>
                <a:latin typeface="Consolas"/>
                <a:ea typeface="Osaka"/>
                <a:cs typeface="Consolas"/>
              </a:rPr>
              <a:t>-- sequence  r</a:t>
            </a:r>
            <a:r>
              <a:rPr lang="en-US" sz="1800" baseline="-25000" dirty="0">
                <a:solidFill>
                  <a:schemeClr val="accent4"/>
                </a:solidFill>
                <a:latin typeface="Consolas"/>
                <a:ea typeface="Osaka"/>
                <a:cs typeface="Consolas"/>
              </a:rPr>
              <a:t>1</a:t>
            </a:r>
            <a:r>
              <a:rPr lang="en-US" sz="1800" dirty="0">
                <a:solidFill>
                  <a:schemeClr val="accent4"/>
                </a:solidFill>
                <a:latin typeface="Consolas"/>
                <a:ea typeface="Osaka"/>
                <a:cs typeface="Consolas"/>
              </a:rPr>
              <a:t>r</a:t>
            </a:r>
            <a:r>
              <a:rPr lang="en-US" sz="1800" baseline="-25000" dirty="0">
                <a:solidFill>
                  <a:schemeClr val="accent4"/>
                </a:solidFill>
                <a:latin typeface="Consolas"/>
                <a:ea typeface="Osaka"/>
                <a:cs typeface="Consolas"/>
              </a:rPr>
              <a:t>2</a:t>
            </a:r>
          </a:p>
          <a:p>
            <a:pPr>
              <a:spcBef>
                <a:spcPts val="150"/>
              </a:spcBef>
              <a:buNone/>
            </a:pPr>
            <a:r>
              <a:rPr lang="en-US" sz="1800" b="1" dirty="0" err="1">
                <a:latin typeface="Consolas"/>
                <a:ea typeface="Osaka"/>
                <a:cs typeface="Consolas"/>
              </a:rPr>
              <a:t>rseq</a:t>
            </a:r>
            <a:r>
              <a:rPr lang="en-US" sz="1800" b="1" dirty="0">
                <a:latin typeface="Consolas"/>
                <a:ea typeface="Osaka"/>
                <a:cs typeface="Consolas"/>
              </a:rPr>
              <a:t>   :: </a:t>
            </a:r>
            <a:r>
              <a:rPr lang="en-US" sz="1800" b="1" dirty="0" smtClean="0">
                <a:latin typeface="Consolas"/>
                <a:ea typeface="Osaka"/>
                <a:cs typeface="Consolas"/>
              </a:rPr>
              <a:t>RE </a:t>
            </a:r>
            <a:r>
              <a:rPr lang="en-US" sz="1800" b="1" dirty="0">
                <a:solidFill>
                  <a:schemeClr val="accent1"/>
                </a:solidFill>
                <a:latin typeface="Consolas"/>
                <a:ea typeface="Osaka"/>
                <a:cs typeface="Consolas"/>
              </a:rPr>
              <a:t>s1</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s2</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(Merge s1 s2)</a:t>
            </a:r>
            <a:r>
              <a:rPr lang="en-US" sz="1800" b="1" dirty="0">
                <a:solidFill>
                  <a:schemeClr val="accent4"/>
                </a:solidFill>
                <a:latin typeface="Consolas"/>
                <a:ea typeface="Osaka"/>
                <a:cs typeface="Consolas"/>
              </a:rPr>
              <a:t>  </a:t>
            </a:r>
          </a:p>
          <a:p>
            <a:pPr>
              <a:spcBef>
                <a:spcPts val="150"/>
              </a:spcBef>
              <a:buNone/>
            </a:pPr>
            <a:r>
              <a:rPr lang="en-US" sz="1800" dirty="0">
                <a:solidFill>
                  <a:schemeClr val="accent4"/>
                </a:solidFill>
                <a:latin typeface="Consolas"/>
                <a:ea typeface="Osaka"/>
                <a:cs typeface="Consolas"/>
              </a:rPr>
              <a:t>-- iteration r* </a:t>
            </a:r>
            <a:r>
              <a:rPr lang="en-US" sz="1800" dirty="0">
                <a:solidFill>
                  <a:schemeClr val="bg2">
                    <a:lumMod val="75000"/>
                  </a:schemeClr>
                </a:solidFill>
                <a:latin typeface="Consolas"/>
                <a:ea typeface="Osaka"/>
                <a:cs typeface="Consolas"/>
              </a:rPr>
              <a:t> </a:t>
            </a:r>
            <a:r>
              <a:rPr lang="en-US" sz="1800" b="1" dirty="0">
                <a:solidFill>
                  <a:schemeClr val="bg2">
                    <a:lumMod val="75000"/>
                  </a:schemeClr>
                </a:solidFill>
                <a:latin typeface="Consolas"/>
                <a:ea typeface="Osaka"/>
                <a:cs typeface="Consolas"/>
              </a:rPr>
              <a:t>    </a:t>
            </a:r>
            <a:r>
              <a:rPr lang="en-US" sz="1800" b="1" dirty="0">
                <a:latin typeface="Consolas"/>
                <a:ea typeface="Osaka"/>
                <a:cs typeface="Consolas"/>
              </a:rPr>
              <a:t>                     </a:t>
            </a:r>
            <a:endParaRPr lang="en-US" sz="1800" b="1" baseline="-250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rstar</a:t>
            </a:r>
            <a:r>
              <a:rPr lang="en-US" sz="1800" b="1" dirty="0">
                <a:latin typeface="Consolas"/>
                <a:ea typeface="Osaka"/>
                <a:cs typeface="Consolas"/>
              </a:rPr>
              <a:t>  :: </a:t>
            </a:r>
            <a:r>
              <a:rPr lang="en-US" sz="1800" b="1" dirty="0" smtClean="0">
                <a:latin typeface="Consolas"/>
                <a:ea typeface="Osaka"/>
                <a:cs typeface="Consolas"/>
              </a:rPr>
              <a:t>RE </a:t>
            </a:r>
            <a:r>
              <a:rPr lang="en-US" sz="1800" b="1" dirty="0">
                <a:solidFill>
                  <a:schemeClr val="accent1"/>
                </a:solidFill>
                <a:latin typeface="Consolas"/>
                <a:ea typeface="Osaka"/>
                <a:cs typeface="Consolas"/>
              </a:rPr>
              <a:t>s</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(Repeat s)</a:t>
            </a:r>
            <a:r>
              <a:rPr lang="en-US" sz="1800" b="1" dirty="0">
                <a:solidFill>
                  <a:schemeClr val="bg2">
                    <a:lumMod val="75000"/>
                  </a:schemeClr>
                </a:solidFill>
                <a:latin typeface="Consolas"/>
                <a:ea typeface="Osaka"/>
                <a:cs typeface="Consolas"/>
              </a:rPr>
              <a:t>     </a:t>
            </a:r>
            <a:r>
              <a:rPr lang="en-US" sz="1800" b="1" dirty="0">
                <a:latin typeface="Consolas"/>
                <a:ea typeface="Osaka"/>
                <a:cs typeface="Consolas"/>
              </a:rPr>
              <a:t>         </a:t>
            </a:r>
            <a:endParaRPr lang="en-US" sz="1800" b="1" dirty="0">
              <a:solidFill>
                <a:schemeClr val="accent4"/>
              </a:solidFill>
              <a:latin typeface="Consolas"/>
              <a:ea typeface="Osaka"/>
              <a:cs typeface="Consolas"/>
            </a:endParaRPr>
          </a:p>
          <a:p>
            <a:pPr>
              <a:spcBef>
                <a:spcPts val="150"/>
              </a:spcBef>
              <a:buNone/>
            </a:pPr>
            <a:r>
              <a:rPr lang="en-US" sz="1800" dirty="0">
                <a:solidFill>
                  <a:schemeClr val="accent4"/>
                </a:solidFill>
                <a:latin typeface="Consolas"/>
                <a:ea typeface="Osaka"/>
                <a:cs typeface="Consolas"/>
              </a:rPr>
              <a:t>-- marked subexpression</a:t>
            </a:r>
          </a:p>
          <a:p>
            <a:pPr>
              <a:spcBef>
                <a:spcPts val="150"/>
              </a:spcBef>
              <a:buNone/>
            </a:pPr>
            <a:r>
              <a:rPr lang="en-US" sz="1800" b="1" dirty="0" err="1">
                <a:latin typeface="Consolas"/>
                <a:ea typeface="Osaka"/>
                <a:cs typeface="Consolas"/>
              </a:rPr>
              <a:t>rmark</a:t>
            </a:r>
            <a:r>
              <a:rPr lang="en-US" sz="1800" b="1" dirty="0">
                <a:latin typeface="Consolas"/>
                <a:ea typeface="Osaka"/>
                <a:cs typeface="Consolas"/>
              </a:rPr>
              <a:t>  :: </a:t>
            </a:r>
            <a:r>
              <a:rPr lang="en-US" sz="1800" b="1" dirty="0" smtClean="0">
                <a:latin typeface="Consolas"/>
                <a:ea typeface="Osaka"/>
                <a:cs typeface="Consolas"/>
              </a:rPr>
              <a:t>∀k </a:t>
            </a:r>
            <a:r>
              <a:rPr lang="en-US" sz="1800" b="1" dirty="0">
                <a:latin typeface="Consolas"/>
                <a:ea typeface="Osaka"/>
                <a:cs typeface="Consolas"/>
              </a:rPr>
              <a:t>s. </a:t>
            </a:r>
            <a:r>
              <a:rPr lang="en-US" sz="1800" b="1" dirty="0" smtClean="0">
                <a:latin typeface="Consolas"/>
                <a:ea typeface="Osaka"/>
                <a:cs typeface="Consolas"/>
              </a:rPr>
              <a:t>RE </a:t>
            </a:r>
            <a:r>
              <a:rPr lang="en-US" sz="1800" b="1" dirty="0">
                <a:solidFill>
                  <a:schemeClr val="accent1"/>
                </a:solidFill>
                <a:latin typeface="Consolas"/>
                <a:ea typeface="Osaka"/>
                <a:cs typeface="Consolas"/>
              </a:rPr>
              <a:t>s</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(Merge </a:t>
            </a:r>
            <a:r>
              <a:rPr lang="en-US" sz="1800" b="1" dirty="0" smtClean="0">
                <a:solidFill>
                  <a:schemeClr val="accent1"/>
                </a:solidFill>
                <a:latin typeface="Consolas"/>
                <a:ea typeface="Osaka"/>
                <a:cs typeface="Consolas"/>
              </a:rPr>
              <a:t>(One k) </a:t>
            </a:r>
            <a:r>
              <a:rPr lang="en-US" sz="1800" b="1" dirty="0">
                <a:solidFill>
                  <a:schemeClr val="accent1"/>
                </a:solidFill>
                <a:latin typeface="Consolas"/>
                <a:ea typeface="Osaka"/>
                <a:cs typeface="Consolas"/>
              </a:rPr>
              <a:t>s)</a:t>
            </a:r>
            <a:r>
              <a:rPr lang="en-US" sz="1500" dirty="0">
                <a:solidFill>
                  <a:schemeClr val="accent1"/>
                </a:solidFill>
                <a:latin typeface="Consolas"/>
                <a:ea typeface="Osaka"/>
                <a:cs typeface="Consolas"/>
              </a:rPr>
              <a:t> </a:t>
            </a:r>
          </a:p>
        </p:txBody>
      </p:sp>
      <p:sp>
        <p:nvSpPr>
          <p:cNvPr id="4" name="Rectangle 3"/>
          <p:cNvSpPr/>
          <p:nvPr/>
        </p:nvSpPr>
        <p:spPr>
          <a:xfrm>
            <a:off x="4710897" y="2465408"/>
            <a:ext cx="1423685" cy="47456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6" name="Text Placeholder 5"/>
          <p:cNvSpPr>
            <a:spLocks noGrp="1"/>
          </p:cNvSpPr>
          <p:nvPr>
            <p:ph type="body" idx="1"/>
          </p:nvPr>
        </p:nvSpPr>
        <p:spPr>
          <a:xfrm>
            <a:off x="1723293" y="3643424"/>
            <a:ext cx="5876778" cy="1136208"/>
          </a:xfrm>
          <a:prstGeom prst="rect">
            <a:avLst/>
          </a:prstGeom>
        </p:spPr>
        <p:txBody>
          <a:bodyPr wrap="square">
            <a:spAutoFit/>
          </a:bodyPr>
          <a:lstStyle/>
          <a:p>
            <a:r>
              <a:rPr lang="en-US" sz="2000" dirty="0" smtClean="0">
                <a:latin typeface="Consolas" charset="0"/>
                <a:ea typeface="Consolas" charset="0"/>
                <a:cs typeface="Consolas" charset="0"/>
              </a:rPr>
              <a:t>r1 </a:t>
            </a:r>
            <a:r>
              <a:rPr lang="en-US" sz="2000" dirty="0">
                <a:latin typeface="Consolas" charset="0"/>
                <a:ea typeface="Consolas" charset="0"/>
                <a:cs typeface="Consolas" charset="0"/>
              </a:rPr>
              <a:t>= </a:t>
            </a:r>
            <a:r>
              <a:rPr lang="en-US" sz="2000" dirty="0" err="1">
                <a:latin typeface="Consolas" charset="0"/>
                <a:ea typeface="Consolas" charset="0"/>
                <a:cs typeface="Consolas" charset="0"/>
              </a:rPr>
              <a:t>rmark</a:t>
            </a:r>
            <a:r>
              <a:rPr lang="en-US" sz="2000" dirty="0">
                <a:latin typeface="Consolas" charset="0"/>
                <a:ea typeface="Consolas" charset="0"/>
                <a:cs typeface="Consolas" charset="0"/>
              </a:rPr>
              <a:t> </a:t>
            </a:r>
            <a:r>
              <a:rPr lang="en-US" sz="2000" dirty="0" smtClean="0">
                <a:latin typeface="Consolas" charset="0"/>
                <a:ea typeface="Consolas" charset="0"/>
                <a:cs typeface="Consolas" charset="0"/>
              </a:rPr>
              <a:t>@"</a:t>
            </a:r>
            <a:r>
              <a:rPr lang="en-US" sz="2000" dirty="0">
                <a:latin typeface="Consolas" charset="0"/>
                <a:ea typeface="Consolas" charset="0"/>
                <a:cs typeface="Consolas" charset="0"/>
              </a:rPr>
              <a:t>a</a:t>
            </a:r>
            <a:r>
              <a:rPr lang="en-US" sz="2000" dirty="0" smtClean="0">
                <a:latin typeface="Consolas" charset="0"/>
                <a:ea typeface="Consolas" charset="0"/>
                <a:cs typeface="Consolas" charset="0"/>
              </a:rPr>
              <a:t>" </a:t>
            </a:r>
            <a:r>
              <a:rPr lang="en-US" sz="2000" dirty="0">
                <a:latin typeface="Consolas" charset="0"/>
                <a:ea typeface="Consolas" charset="0"/>
                <a:cs typeface="Consolas" charset="0"/>
              </a:rPr>
              <a:t>(</a:t>
            </a:r>
            <a:r>
              <a:rPr lang="en-US" sz="2000" dirty="0" err="1">
                <a:latin typeface="Consolas" charset="0"/>
                <a:ea typeface="Consolas" charset="0"/>
                <a:cs typeface="Consolas" charset="0"/>
              </a:rPr>
              <a:t>rstar</a:t>
            </a:r>
            <a:r>
              <a:rPr lang="en-US" sz="2000" dirty="0">
                <a:latin typeface="Consolas" charset="0"/>
                <a:ea typeface="Consolas" charset="0"/>
                <a:cs typeface="Consolas" charset="0"/>
              </a:rPr>
              <a:t> </a:t>
            </a:r>
            <a:r>
              <a:rPr lang="en-US" sz="2000" dirty="0" err="1">
                <a:latin typeface="Consolas" charset="0"/>
                <a:ea typeface="Consolas" charset="0"/>
                <a:cs typeface="Consolas" charset="0"/>
              </a:rPr>
              <a:t>rany</a:t>
            </a:r>
            <a:r>
              <a:rPr lang="en-US" sz="2000" dirty="0" smtClean="0">
                <a:latin typeface="Consolas" charset="0"/>
                <a:ea typeface="Consolas" charset="0"/>
                <a:cs typeface="Consolas" charset="0"/>
              </a:rPr>
              <a:t>)</a:t>
            </a:r>
          </a:p>
          <a:p>
            <a:r>
              <a:rPr lang="en-US" sz="2000" dirty="0" smtClean="0">
                <a:latin typeface="Consolas" charset="0"/>
                <a:ea typeface="Consolas" charset="0"/>
                <a:cs typeface="Consolas" charset="0"/>
              </a:rPr>
              <a:t>r2 </a:t>
            </a:r>
            <a:r>
              <a:rPr lang="en-US" sz="2000" dirty="0">
                <a:latin typeface="Consolas" charset="0"/>
                <a:ea typeface="Consolas" charset="0"/>
                <a:cs typeface="Consolas" charset="0"/>
              </a:rPr>
              <a:t>= </a:t>
            </a:r>
            <a:r>
              <a:rPr lang="en-US" sz="2000" dirty="0" err="1">
                <a:latin typeface="Consolas" charset="0"/>
                <a:ea typeface="Consolas" charset="0"/>
                <a:cs typeface="Consolas" charset="0"/>
              </a:rPr>
              <a:t>rmark</a:t>
            </a:r>
            <a:r>
              <a:rPr lang="en-US" sz="2000" dirty="0">
                <a:latin typeface="Consolas" charset="0"/>
                <a:ea typeface="Consolas" charset="0"/>
                <a:cs typeface="Consolas" charset="0"/>
              </a:rPr>
              <a:t> @"</a:t>
            </a:r>
            <a:r>
              <a:rPr lang="en-US" sz="2000" dirty="0" smtClean="0">
                <a:latin typeface="Consolas" charset="0"/>
                <a:ea typeface="Consolas" charset="0"/>
                <a:cs typeface="Consolas" charset="0"/>
              </a:rPr>
              <a:t>b" </a:t>
            </a:r>
            <a:r>
              <a:rPr lang="en-US" sz="2000" dirty="0" err="1" smtClean="0">
                <a:latin typeface="Consolas" charset="0"/>
                <a:ea typeface="Consolas" charset="0"/>
                <a:cs typeface="Consolas" charset="0"/>
              </a:rPr>
              <a:t>rany</a:t>
            </a:r>
            <a:endParaRPr lang="en-US" sz="2000" dirty="0" smtClean="0">
              <a:latin typeface="Consolas" charset="0"/>
              <a:ea typeface="Consolas" charset="0"/>
              <a:cs typeface="Consolas" charset="0"/>
            </a:endParaRPr>
          </a:p>
          <a:p>
            <a:r>
              <a:rPr lang="en-US" sz="2000" dirty="0" smtClean="0">
                <a:latin typeface="Consolas" charset="0"/>
                <a:ea typeface="Consolas" charset="0"/>
                <a:cs typeface="Consolas" charset="0"/>
              </a:rPr>
              <a:t>ex1 = r1 `</a:t>
            </a:r>
            <a:r>
              <a:rPr lang="en-US" sz="2000" dirty="0" err="1" smtClean="0">
                <a:latin typeface="Consolas" charset="0"/>
                <a:ea typeface="Consolas" charset="0"/>
                <a:cs typeface="Consolas" charset="0"/>
              </a:rPr>
              <a:t>rseq</a:t>
            </a:r>
            <a:r>
              <a:rPr lang="en-US" sz="2000" dirty="0" smtClean="0">
                <a:latin typeface="Consolas" charset="0"/>
                <a:ea typeface="Consolas" charset="0"/>
                <a:cs typeface="Consolas" charset="0"/>
              </a:rPr>
              <a:t>` r2</a:t>
            </a:r>
          </a:p>
        </p:txBody>
      </p:sp>
    </p:spTree>
    <p:extLst>
      <p:ext uri="{BB962C8B-B14F-4D97-AF65-F5344CB8AC3E}">
        <p14:creationId xmlns:p14="http://schemas.microsoft.com/office/powerpoint/2010/main" val="12642388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6781" y="3488225"/>
            <a:ext cx="5362757" cy="1157133"/>
          </a:xfrm>
        </p:spPr>
        <p:txBody>
          <a:bodyPr>
            <a:noAutofit/>
          </a:bodyPr>
          <a:lstStyle/>
          <a:p>
            <a:r>
              <a:rPr lang="en-US" sz="2800" dirty="0">
                <a:latin typeface="Zapfino" charset="0"/>
                <a:ea typeface="Zapfino" charset="0"/>
                <a:cs typeface="Zapfino" charset="0"/>
              </a:rPr>
              <a:t>Indexed types </a:t>
            </a:r>
          </a:p>
        </p:txBody>
      </p:sp>
      <p:sp>
        <p:nvSpPr>
          <p:cNvPr id="3" name="Subtitle 2"/>
          <p:cNvSpPr>
            <a:spLocks noGrp="1"/>
          </p:cNvSpPr>
          <p:nvPr>
            <p:ph type="subTitle" idx="1"/>
          </p:nvPr>
        </p:nvSpPr>
        <p:spPr>
          <a:xfrm>
            <a:off x="5984846" y="3306694"/>
            <a:ext cx="2549554" cy="1338664"/>
          </a:xfrm>
        </p:spPr>
        <p:txBody>
          <a:bodyPr>
            <a:normAutofit lnSpcReduction="10000"/>
          </a:bodyPr>
          <a:lstStyle/>
          <a:p>
            <a:r>
              <a:rPr lang="en-US" dirty="0" smtClean="0"/>
              <a:t>Type indices constrain values and guide computation</a:t>
            </a:r>
            <a:endParaRPr lang="en-US" dirty="0"/>
          </a:p>
        </p:txBody>
      </p:sp>
    </p:spTree>
    <p:extLst>
      <p:ext uri="{BB962C8B-B14F-4D97-AF65-F5344CB8AC3E}">
        <p14:creationId xmlns:p14="http://schemas.microsoft.com/office/powerpoint/2010/main" val="19002124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this work?</a:t>
            </a:r>
            <a:endParaRPr lang="en-US" dirty="0"/>
          </a:p>
        </p:txBody>
      </p:sp>
      <p:sp>
        <p:nvSpPr>
          <p:cNvPr id="3" name="Content Placeholder 2"/>
          <p:cNvSpPr>
            <a:spLocks noGrp="1"/>
          </p:cNvSpPr>
          <p:nvPr>
            <p:ph idx="1"/>
          </p:nvPr>
        </p:nvSpPr>
        <p:spPr>
          <a:ln>
            <a:noFill/>
          </a:ln>
        </p:spPr>
        <p:style>
          <a:lnRef idx="2">
            <a:schemeClr val="accent1"/>
          </a:lnRef>
          <a:fillRef idx="1">
            <a:schemeClr val="lt1"/>
          </a:fillRef>
          <a:effectRef idx="0">
            <a:schemeClr val="accent1"/>
          </a:effectRef>
          <a:fontRef idx="minor">
            <a:schemeClr val="dk1"/>
          </a:fontRef>
        </p:style>
        <p:txBody>
          <a:bodyPr vert="horz" lIns="91440" tIns="68580" rIns="91440" bIns="91440" rtlCol="0">
            <a:noAutofit/>
          </a:bodyPr>
          <a:lstStyle/>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a:latin typeface="Consolas" charset="0"/>
                <a:ea typeface="Consolas" charset="0"/>
                <a:cs typeface="Consolas" charset="0"/>
              </a:rPr>
              <a:t>:t </a:t>
            </a:r>
            <a:r>
              <a:rPr lang="en-US" sz="2000" b="1" dirty="0" err="1" smtClean="0">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a:t>
            </a:r>
            <a:r>
              <a:rPr lang="fr-FR" sz="2000" b="1" dirty="0" smtClean="0">
                <a:latin typeface="Consolas" charset="0"/>
                <a:ea typeface="Consolas" charset="0"/>
                <a:cs typeface="Consolas" charset="0"/>
              </a:rPr>
              <a:t>['</a:t>
            </a:r>
            <a:r>
              <a:rPr lang="fr-FR" sz="2000" b="1" dirty="0" smtClean="0">
                <a:solidFill>
                  <a:schemeClr val="accent4"/>
                </a:solidFill>
                <a:latin typeface="Consolas" charset="0"/>
                <a:ea typeface="Consolas" charset="0"/>
                <a:cs typeface="Consolas" charset="0"/>
              </a:rPr>
              <a:t>("base", Once)</a:t>
            </a:r>
            <a:r>
              <a:rPr lang="fr-FR" sz="2000" b="1" dirty="0" smtClean="0">
                <a:latin typeface="Consolas" charset="0"/>
                <a:ea typeface="Consolas" charset="0"/>
                <a:cs typeface="Consolas" charset="0"/>
              </a:rPr>
              <a:t>,'</a:t>
            </a:r>
            <a:r>
              <a:rPr lang="fr-FR" sz="2000" b="1" dirty="0" smtClean="0">
                <a:solidFill>
                  <a:schemeClr val="accent1"/>
                </a:solidFill>
                <a:latin typeface="Consolas" charset="0"/>
                <a:ea typeface="Consolas" charset="0"/>
                <a:cs typeface="Consolas" charset="0"/>
              </a:rPr>
              <a:t>("</a:t>
            </a:r>
            <a:r>
              <a:rPr lang="fr-FR" sz="2000" b="1" dirty="0" err="1" smtClean="0">
                <a:solidFill>
                  <a:schemeClr val="accent1"/>
                </a:solidFill>
                <a:latin typeface="Consolas" charset="0"/>
                <a:ea typeface="Consolas" charset="0"/>
                <a:cs typeface="Consolas" charset="0"/>
              </a:rPr>
              <a:t>dir</a:t>
            </a:r>
            <a:r>
              <a:rPr lang="fr-FR" sz="2000" b="1" dirty="0" smtClean="0">
                <a:solidFill>
                  <a:schemeClr val="accent1"/>
                </a:solidFill>
                <a:latin typeface="Consolas" charset="0"/>
                <a:ea typeface="Consolas" charset="0"/>
                <a:cs typeface="Consolas" charset="0"/>
              </a:rPr>
              <a:t>", </a:t>
            </a:r>
            <a:r>
              <a:rPr lang="fr-FR" sz="2000" b="1" dirty="0" err="1" smtClean="0">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smtClean="0">
                <a:latin typeface="Consolas" charset="0"/>
                <a:ea typeface="Consolas" charset="0"/>
                <a:cs typeface="Consolas" charset="0"/>
              </a:rPr>
              <a:t>'</a:t>
            </a:r>
            <a:r>
              <a:rPr lang="fr-FR" sz="2000" b="1" dirty="0" smtClean="0">
                <a:solidFill>
                  <a:schemeClr val="accent5"/>
                </a:solidFill>
                <a:latin typeface="Consolas" charset="0"/>
                <a:ea typeface="Consolas" charset="0"/>
                <a:cs typeface="Consolas" charset="0"/>
              </a:rPr>
              <a:t>("</a:t>
            </a:r>
            <a:r>
              <a:rPr lang="fr-FR" sz="2000" b="1" dirty="0" err="1" smtClean="0">
                <a:solidFill>
                  <a:schemeClr val="accent5"/>
                </a:solidFill>
                <a:latin typeface="Consolas" charset="0"/>
                <a:ea typeface="Consolas" charset="0"/>
                <a:cs typeface="Consolas" charset="0"/>
              </a:rPr>
              <a:t>ext</a:t>
            </a:r>
            <a:r>
              <a:rPr lang="fr-FR" sz="2000" b="1" dirty="0" smtClean="0">
                <a:solidFill>
                  <a:schemeClr val="accent5"/>
                </a:solidFill>
                <a:latin typeface="Consolas" charset="0"/>
                <a:ea typeface="Consolas" charset="0"/>
                <a:cs typeface="Consolas" charset="0"/>
              </a:rPr>
              <a:t>", </a:t>
            </a:r>
            <a:r>
              <a:rPr lang="fr-FR" sz="2000" b="1" dirty="0" err="1" smtClean="0">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endParaRPr lang="en-US" sz="2000" b="1" dirty="0">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err="1">
                <a:latin typeface="Consolas" charset="0"/>
                <a:ea typeface="Consolas" charset="0"/>
                <a:cs typeface="Consolas" charset="0"/>
              </a:rPr>
              <a:t>getField</a:t>
            </a:r>
            <a:r>
              <a:rPr lang="en-US" sz="2000" b="1" dirty="0">
                <a:latin typeface="Consolas" charset="0"/>
                <a:ea typeface="Consolas" charset="0"/>
                <a:cs typeface="Consolas" charset="0"/>
              </a:rPr>
              <a:t> @"</a:t>
            </a:r>
            <a:r>
              <a:rPr lang="en-US" sz="2000" b="1" dirty="0" err="1" smtClean="0">
                <a:latin typeface="Consolas" charset="0"/>
                <a:ea typeface="Consolas" charset="0"/>
                <a:cs typeface="Consolas" charset="0"/>
              </a:rPr>
              <a:t>ext</a:t>
            </a:r>
            <a:r>
              <a:rPr lang="en-US" sz="2000" b="1" dirty="0" smtClean="0">
                <a:latin typeface="Consolas" charset="0"/>
                <a:ea typeface="Consolas" charset="0"/>
                <a:cs typeface="Consolas" charset="0"/>
              </a:rPr>
              <a:t>" </a:t>
            </a:r>
            <a:r>
              <a:rPr lang="en-US" sz="2000" b="1" dirty="0" err="1" smtClean="0">
                <a:latin typeface="Consolas" charset="0"/>
                <a:ea typeface="Consolas" charset="0"/>
                <a:cs typeface="Consolas" charset="0"/>
              </a:rPr>
              <a:t>dict</a:t>
            </a:r>
            <a:r>
              <a:rPr lang="en-US" sz="2000" b="1" dirty="0" smtClean="0">
                <a:latin typeface="Consolas" charset="0"/>
                <a:ea typeface="Consolas" charset="0"/>
                <a:cs typeface="Consolas" charset="0"/>
              </a:rPr>
              <a:t>   </a:t>
            </a: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Just "</a:t>
            </a:r>
            <a:r>
              <a:rPr lang="en-US" sz="2000" b="1" dirty="0" err="1">
                <a:latin typeface="Consolas" charset="0"/>
                <a:ea typeface="Consolas" charset="0"/>
                <a:cs typeface="Consolas" charset="0"/>
              </a:rPr>
              <a:t>hs</a:t>
            </a:r>
            <a:r>
              <a:rPr lang="en-US" sz="2000" b="1" dirty="0">
                <a:latin typeface="Consolas" charset="0"/>
                <a:ea typeface="Consolas" charset="0"/>
                <a:cs typeface="Consolas" charset="0"/>
              </a:rPr>
              <a:t>"</a:t>
            </a:r>
          </a:p>
          <a:p>
            <a:pPr marL="0" indent="0">
              <a:buNone/>
            </a:pPr>
            <a:endParaRPr lang="en-US" sz="2000" b="1" dirty="0">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err="1">
                <a:latin typeface="Consolas" charset="0"/>
                <a:ea typeface="Consolas" charset="0"/>
                <a:cs typeface="Consolas" charset="0"/>
              </a:rPr>
              <a:t>getField</a:t>
            </a:r>
            <a:r>
              <a:rPr lang="en-US" sz="2000" b="1" dirty="0">
                <a:latin typeface="Consolas" charset="0"/>
                <a:ea typeface="Consolas" charset="0"/>
                <a:cs typeface="Consolas" charset="0"/>
              </a:rPr>
              <a:t> @"f" </a:t>
            </a:r>
            <a:r>
              <a:rPr lang="en-US" sz="2000" b="1" dirty="0" err="1" smtClean="0">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a:solidFill>
                  <a:srgbClr val="FF0000"/>
                </a:solidFill>
                <a:latin typeface="Consolas" charset="0"/>
                <a:ea typeface="Consolas" charset="0"/>
                <a:cs typeface="Consolas" charset="0"/>
              </a:rPr>
              <a:t>&lt;interactive&gt;:28:1: error:    </a:t>
            </a:r>
          </a:p>
          <a:p>
            <a:pPr marL="0" indent="0">
              <a:buNone/>
            </a:pPr>
            <a:r>
              <a:rPr lang="en-US" sz="2000" b="1" dirty="0">
                <a:solidFill>
                  <a:srgbClr val="FF0000"/>
                </a:solidFill>
                <a:latin typeface="Consolas" charset="0"/>
                <a:ea typeface="Consolas" charset="0"/>
                <a:cs typeface="Consolas" charset="0"/>
              </a:rPr>
              <a:t>   • I couldn't find a </a:t>
            </a:r>
            <a:r>
              <a:rPr lang="en-US" sz="2000" b="1" dirty="0" smtClean="0">
                <a:solidFill>
                  <a:srgbClr val="FF0000"/>
                </a:solidFill>
                <a:latin typeface="Consolas" charset="0"/>
                <a:ea typeface="Consolas" charset="0"/>
                <a:cs typeface="Consolas" charset="0"/>
              </a:rPr>
              <a:t>capture group </a:t>
            </a:r>
            <a:r>
              <a:rPr lang="en-US" sz="2000" b="1" dirty="0">
                <a:solidFill>
                  <a:srgbClr val="FF0000"/>
                </a:solidFill>
                <a:latin typeface="Consolas" charset="0"/>
                <a:ea typeface="Consolas" charset="0"/>
                <a:cs typeface="Consolas" charset="0"/>
              </a:rPr>
              <a:t>named 'f' in         </a:t>
            </a:r>
          </a:p>
          <a:p>
            <a:pPr marL="0" indent="0">
              <a:buNone/>
            </a:pPr>
            <a:r>
              <a:rPr lang="en-US" sz="2000" b="1" dirty="0">
                <a:solidFill>
                  <a:srgbClr val="FF0000"/>
                </a:solidFill>
                <a:latin typeface="Consolas" charset="0"/>
                <a:ea typeface="Consolas" charset="0"/>
                <a:cs typeface="Consolas" charset="0"/>
              </a:rPr>
              <a:t>         {</a:t>
            </a:r>
            <a:r>
              <a:rPr lang="en-US" sz="2000" b="1" dirty="0" smtClean="0">
                <a:solidFill>
                  <a:srgbClr val="FF0000"/>
                </a:solidFill>
                <a:latin typeface="Consolas" charset="0"/>
                <a:ea typeface="Consolas" charset="0"/>
                <a:cs typeface="Consolas" charset="0"/>
              </a:rPr>
              <a:t>base, </a:t>
            </a:r>
            <a:r>
              <a:rPr lang="en-US" sz="2000" b="1" dirty="0" err="1" smtClean="0">
                <a:solidFill>
                  <a:srgbClr val="FF0000"/>
                </a:solidFill>
                <a:latin typeface="Consolas" charset="0"/>
                <a:ea typeface="Consolas" charset="0"/>
                <a:cs typeface="Consolas" charset="0"/>
              </a:rPr>
              <a:t>dir</a:t>
            </a:r>
            <a:r>
              <a:rPr lang="en-US" sz="2000" b="1" dirty="0" smtClean="0">
                <a:solidFill>
                  <a:srgbClr val="FF0000"/>
                </a:solidFill>
                <a:latin typeface="Consolas" charset="0"/>
                <a:ea typeface="Consolas" charset="0"/>
                <a:cs typeface="Consolas" charset="0"/>
              </a:rPr>
              <a:t>, </a:t>
            </a:r>
            <a:r>
              <a:rPr lang="en-US" sz="2000" b="1" dirty="0" err="1" smtClean="0">
                <a:solidFill>
                  <a:srgbClr val="FF0000"/>
                </a:solidFill>
                <a:latin typeface="Consolas" charset="0"/>
                <a:ea typeface="Consolas" charset="0"/>
                <a:cs typeface="Consolas" charset="0"/>
              </a:rPr>
              <a:t>ext</a:t>
            </a:r>
            <a:r>
              <a:rPr lang="en-US" sz="2000" b="1" dirty="0" smtClean="0">
                <a:solidFill>
                  <a:srgbClr val="FF0000"/>
                </a:solidFill>
                <a:latin typeface="Consolas" charset="0"/>
                <a:ea typeface="Consolas" charset="0"/>
                <a:cs typeface="Consolas" charset="0"/>
              </a:rPr>
              <a:t>}</a:t>
            </a:r>
            <a:endParaRPr lang="en-US" sz="2000" b="1" dirty="0">
              <a:solidFill>
                <a:srgbClr val="FF0000"/>
              </a:solidFill>
              <a:latin typeface="Consolas" charset="0"/>
              <a:ea typeface="Consolas" charset="0"/>
              <a:cs typeface="Consolas" charset="0"/>
            </a:endParaRPr>
          </a:p>
          <a:p>
            <a:endParaRPr lang="en-US" dirty="0">
              <a:latin typeface="Gill Sans Regular" charset="0"/>
            </a:endParaRPr>
          </a:p>
        </p:txBody>
      </p:sp>
      <p:sp>
        <p:nvSpPr>
          <p:cNvPr id="4" name="TextBox 3"/>
          <p:cNvSpPr txBox="1"/>
          <p:nvPr/>
        </p:nvSpPr>
        <p:spPr>
          <a:xfrm>
            <a:off x="4572000" y="2156580"/>
            <a:ext cx="3637303" cy="830997"/>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sz="2400" dirty="0" smtClean="0">
                <a:latin typeface="Tw Cen MT" charset="0"/>
                <a:ea typeface="Tw Cen MT" charset="0"/>
                <a:cs typeface="Tw Cen MT" charset="0"/>
              </a:rPr>
              <a:t>Access resolved at compile time by </a:t>
            </a:r>
            <a:r>
              <a:rPr lang="en-US" sz="2400" dirty="0">
                <a:latin typeface="Tw Cen MT" charset="0"/>
                <a:ea typeface="Tw Cen MT" charset="0"/>
                <a:cs typeface="Tw Cen MT" charset="0"/>
              </a:rPr>
              <a:t>type-level symbol</a:t>
            </a:r>
          </a:p>
        </p:txBody>
      </p:sp>
      <p:sp>
        <p:nvSpPr>
          <p:cNvPr id="7" name="TextBox 6"/>
          <p:cNvSpPr txBox="1"/>
          <p:nvPr/>
        </p:nvSpPr>
        <p:spPr>
          <a:xfrm>
            <a:off x="4572000" y="3348485"/>
            <a:ext cx="2881430" cy="461665"/>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400" smtClean="0">
                <a:latin typeface="Tw Cen MT" charset="0"/>
                <a:ea typeface="Tw Cen MT" charset="0"/>
                <a:cs typeface="Tw Cen MT" charset="0"/>
              </a:rPr>
              <a:t>Custom </a:t>
            </a:r>
            <a:r>
              <a:rPr lang="en-US" sz="2400" dirty="0">
                <a:latin typeface="Tw Cen MT" charset="0"/>
                <a:ea typeface="Tw Cen MT" charset="0"/>
                <a:cs typeface="Tw Cen MT" charset="0"/>
              </a:rPr>
              <a:t>error message</a:t>
            </a:r>
          </a:p>
        </p:txBody>
      </p:sp>
    </p:spTree>
    <p:extLst>
      <p:ext uri="{BB962C8B-B14F-4D97-AF65-F5344CB8AC3E}">
        <p14:creationId xmlns:p14="http://schemas.microsoft.com/office/powerpoint/2010/main" val="11083398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Constrain Data</a:t>
            </a:r>
            <a:endParaRPr lang="en-US" dirty="0"/>
          </a:p>
        </p:txBody>
      </p:sp>
      <p:sp>
        <p:nvSpPr>
          <p:cNvPr id="3" name="Content Placeholder 2"/>
          <p:cNvSpPr>
            <a:spLocks noGrp="1"/>
          </p:cNvSpPr>
          <p:nvPr>
            <p:ph idx="1"/>
          </p:nvPr>
        </p:nvSpPr>
        <p:spPr>
          <a:xfrm>
            <a:off x="628650" y="2168452"/>
            <a:ext cx="8155586" cy="2611892"/>
          </a:xfrm>
        </p:spPr>
        <p:txBody>
          <a:bodyPr>
            <a:normAutofit/>
          </a:bodyPr>
          <a:lstStyle/>
          <a:p>
            <a:r>
              <a:rPr lang="en-US" sz="2400" dirty="0" smtClean="0"/>
              <a:t>Know </a:t>
            </a:r>
            <a:r>
              <a:rPr lang="en-US" sz="2000" dirty="0" err="1" smtClean="0">
                <a:latin typeface="Consolas" charset="0"/>
                <a:ea typeface="Consolas" charset="0"/>
                <a:cs typeface="Consolas" charset="0"/>
              </a:rPr>
              <a:t>dict</a:t>
            </a:r>
            <a:r>
              <a:rPr lang="en-US" sz="2000" dirty="0" smtClean="0"/>
              <a:t> </a:t>
            </a:r>
            <a:r>
              <a:rPr lang="en-US" sz="2400" dirty="0" smtClean="0"/>
              <a:t>must be a series of entries</a:t>
            </a:r>
          </a:p>
          <a:p>
            <a:pPr marL="0" indent="0">
              <a:buNone/>
            </a:pPr>
            <a:r>
              <a:rPr lang="en-US" sz="2400" b="1" dirty="0" smtClean="0">
                <a:solidFill>
                  <a:schemeClr val="accent1"/>
                </a:solidFill>
                <a:latin typeface="Consolas" charset="0"/>
                <a:ea typeface="Consolas" charset="0"/>
                <a:cs typeface="Consolas" charset="0"/>
              </a:rPr>
              <a:t>  </a:t>
            </a:r>
            <a:r>
              <a:rPr lang="en-US" sz="2000" b="1" dirty="0" smtClean="0">
                <a:solidFill>
                  <a:schemeClr val="accent4"/>
                </a:solidFill>
                <a:latin typeface="Consolas" charset="0"/>
                <a:ea typeface="Consolas" charset="0"/>
                <a:cs typeface="Consolas" charset="0"/>
              </a:rPr>
              <a:t>E "</a:t>
            </a:r>
            <a:r>
              <a:rPr lang="en-US" sz="2000" b="1" dirty="0" err="1" smtClean="0">
                <a:solidFill>
                  <a:schemeClr val="accent4"/>
                </a:solidFill>
                <a:latin typeface="Consolas" charset="0"/>
                <a:ea typeface="Consolas" charset="0"/>
                <a:cs typeface="Consolas" charset="0"/>
              </a:rPr>
              <a:t>str</a:t>
            </a:r>
            <a:r>
              <a:rPr lang="en-US" sz="2000" b="1" dirty="0" smtClean="0">
                <a:solidFill>
                  <a:schemeClr val="accent4"/>
                </a:solidFill>
                <a:latin typeface="Consolas" charset="0"/>
                <a:ea typeface="Consolas" charset="0"/>
                <a:cs typeface="Consolas" charset="0"/>
              </a:rPr>
              <a:t>" </a:t>
            </a:r>
            <a:r>
              <a:rPr lang="en-US" sz="2000" b="1" dirty="0" smtClean="0">
                <a:latin typeface="Consolas" charset="0"/>
                <a:ea typeface="Consolas" charset="0"/>
                <a:cs typeface="Consolas" charset="0"/>
              </a:rPr>
              <a:t>:&gt;</a:t>
            </a:r>
            <a:r>
              <a:rPr lang="en-US" sz="2000" b="1" dirty="0" smtClean="0">
                <a:solidFill>
                  <a:schemeClr val="accent1"/>
                </a:solidFill>
                <a:latin typeface="Consolas" charset="0"/>
                <a:ea typeface="Consolas" charset="0"/>
                <a:cs typeface="Consolas" charset="0"/>
              </a:rPr>
              <a:t> </a:t>
            </a:r>
            <a:r>
              <a:rPr lang="en-US" sz="2000" b="1" dirty="0">
                <a:solidFill>
                  <a:schemeClr val="accent1"/>
                </a:solidFill>
                <a:latin typeface="Consolas" charset="0"/>
                <a:ea typeface="Consolas" charset="0"/>
                <a:cs typeface="Consolas" charset="0"/>
              </a:rPr>
              <a:t>E </a:t>
            </a:r>
            <a:r>
              <a:rPr lang="en-US" sz="2000" b="1" dirty="0" smtClean="0">
                <a:solidFill>
                  <a:schemeClr val="accent1"/>
                </a:solidFill>
                <a:latin typeface="Consolas" charset="0"/>
                <a:ea typeface="Consolas" charset="0"/>
                <a:cs typeface="Consolas" charset="0"/>
              </a:rPr>
              <a:t>["</a:t>
            </a:r>
            <a:r>
              <a:rPr lang="en-US" sz="2000" b="1" dirty="0" err="1" smtClean="0">
                <a:solidFill>
                  <a:schemeClr val="accent1"/>
                </a:solidFill>
                <a:latin typeface="Consolas" charset="0"/>
                <a:ea typeface="Consolas" charset="0"/>
                <a:cs typeface="Consolas" charset="0"/>
              </a:rPr>
              <a:t>str</a:t>
            </a:r>
            <a:r>
              <a:rPr lang="en-US" sz="2000" b="1" dirty="0" smtClean="0">
                <a:solidFill>
                  <a:schemeClr val="accent1"/>
                </a:solidFill>
                <a:latin typeface="Consolas" charset="0"/>
                <a:ea typeface="Consolas" charset="0"/>
                <a:cs typeface="Consolas" charset="0"/>
              </a:rPr>
              <a:t>","list"] </a:t>
            </a:r>
            <a:r>
              <a:rPr lang="en-US" sz="2000" b="1" dirty="0" smtClean="0">
                <a:latin typeface="Consolas" charset="0"/>
                <a:ea typeface="Consolas" charset="0"/>
                <a:cs typeface="Consolas" charset="0"/>
              </a:rPr>
              <a:t>:&gt;</a:t>
            </a:r>
            <a:r>
              <a:rPr lang="en-US" sz="2000" b="1" dirty="0" smtClean="0">
                <a:solidFill>
                  <a:schemeClr val="accent1"/>
                </a:solidFill>
                <a:latin typeface="Consolas" charset="0"/>
                <a:ea typeface="Consolas" charset="0"/>
                <a:cs typeface="Consolas" charset="0"/>
              </a:rPr>
              <a:t> </a:t>
            </a:r>
            <a:r>
              <a:rPr lang="en-US" sz="2000" b="1" dirty="0">
                <a:solidFill>
                  <a:schemeClr val="accent5"/>
                </a:solidFill>
                <a:latin typeface="Consolas" charset="0"/>
                <a:ea typeface="Consolas" charset="0"/>
                <a:cs typeface="Consolas" charset="0"/>
              </a:rPr>
              <a:t>E </a:t>
            </a:r>
            <a:r>
              <a:rPr lang="en-US" sz="2000" b="1" dirty="0" smtClean="0">
                <a:solidFill>
                  <a:schemeClr val="accent5"/>
                </a:solidFill>
                <a:latin typeface="Consolas" charset="0"/>
                <a:ea typeface="Consolas" charset="0"/>
                <a:cs typeface="Consolas" charset="0"/>
              </a:rPr>
              <a:t>(Just "</a:t>
            </a:r>
            <a:r>
              <a:rPr lang="en-US" sz="2000" b="1" dirty="0" err="1" smtClean="0">
                <a:solidFill>
                  <a:schemeClr val="accent5"/>
                </a:solidFill>
                <a:latin typeface="Consolas" charset="0"/>
                <a:ea typeface="Consolas" charset="0"/>
                <a:cs typeface="Consolas" charset="0"/>
              </a:rPr>
              <a:t>str</a:t>
            </a:r>
            <a:r>
              <a:rPr lang="en-US" sz="2000" b="1" dirty="0" smtClean="0">
                <a:solidFill>
                  <a:schemeClr val="accent5"/>
                </a:solidFill>
                <a:latin typeface="Consolas" charset="0"/>
                <a:ea typeface="Consolas" charset="0"/>
                <a:cs typeface="Consolas" charset="0"/>
              </a:rPr>
              <a:t>")</a:t>
            </a:r>
            <a:r>
              <a:rPr lang="en-US" sz="2000" b="1" dirty="0" smtClean="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 </a:t>
            </a:r>
            <a:r>
              <a:rPr lang="en-US" sz="2000" b="1" dirty="0" smtClean="0">
                <a:latin typeface="Consolas" charset="0"/>
                <a:ea typeface="Consolas" charset="0"/>
                <a:cs typeface="Consolas" charset="0"/>
              </a:rPr>
              <a:t>Nil</a:t>
            </a:r>
            <a:endParaRPr lang="en-US" sz="2000" dirty="0" smtClean="0"/>
          </a:p>
          <a:p>
            <a:endParaRPr lang="en-US" sz="2400" dirty="0" smtClean="0"/>
          </a:p>
          <a:p>
            <a:r>
              <a:rPr lang="en-US" sz="2400" dirty="0" smtClean="0"/>
              <a:t>Entries do not store keys</a:t>
            </a:r>
          </a:p>
          <a:p>
            <a:pPr lvl="1"/>
            <a:r>
              <a:rPr lang="en-US" dirty="0" smtClean="0"/>
              <a:t>From type, know </a:t>
            </a:r>
            <a:r>
              <a:rPr lang="en-US" sz="2000" dirty="0" smtClean="0">
                <a:latin typeface="Consolas" charset="0"/>
                <a:ea typeface="Consolas" charset="0"/>
                <a:cs typeface="Consolas" charset="0"/>
              </a:rPr>
              <a:t>"base"</a:t>
            </a:r>
            <a:r>
              <a:rPr lang="en-US" dirty="0" smtClean="0"/>
              <a:t> </a:t>
            </a:r>
            <a:r>
              <a:rPr lang="en-US" b="1" dirty="0" smtClean="0"/>
              <a:t>first</a:t>
            </a:r>
            <a:endParaRPr lang="en-US" dirty="0" smtClean="0"/>
          </a:p>
          <a:p>
            <a:pPr lvl="1"/>
            <a:r>
              <a:rPr lang="en-US" dirty="0" smtClean="0">
                <a:ea typeface="Consolas" charset="0"/>
                <a:cs typeface="Consolas" charset="0"/>
              </a:rPr>
              <a:t>Type computation resolves</a:t>
            </a:r>
            <a:r>
              <a:rPr lang="en-US" dirty="0">
                <a:ea typeface="Consolas" charset="0"/>
                <a:cs typeface="Consolas" charset="0"/>
              </a:rPr>
              <a:t> field access at</a:t>
            </a:r>
            <a:r>
              <a:rPr lang="en-US" dirty="0" smtClean="0">
                <a:ea typeface="Consolas" charset="0"/>
                <a:cs typeface="Consolas" charset="0"/>
              </a:rPr>
              <a:t> </a:t>
            </a:r>
            <a:r>
              <a:rPr lang="en-US" b="1" i="1" dirty="0" smtClean="0">
                <a:ea typeface="Consolas" charset="0"/>
                <a:cs typeface="Consolas" charset="0"/>
              </a:rPr>
              <a:t>compile time</a:t>
            </a:r>
          </a:p>
        </p:txBody>
      </p:sp>
      <p:sp>
        <p:nvSpPr>
          <p:cNvPr id="5" name="Content Placeholder 2"/>
          <p:cNvSpPr txBox="1">
            <a:spLocks/>
          </p:cNvSpPr>
          <p:nvPr/>
        </p:nvSpPr>
        <p:spPr>
          <a:xfrm>
            <a:off x="628650" y="1123950"/>
            <a:ext cx="7886700" cy="43502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a:t>
            </a:r>
            <a:r>
              <a:rPr lang="fr-FR" sz="2000" b="1" dirty="0" smtClean="0">
                <a:latin typeface="Consolas" charset="0"/>
                <a:ea typeface="Consolas" charset="0"/>
                <a:cs typeface="Consolas" charset="0"/>
              </a:rPr>
              <a:t>['</a:t>
            </a:r>
            <a:r>
              <a:rPr lang="fr-FR" sz="2000" b="1" dirty="0" smtClean="0">
                <a:solidFill>
                  <a:schemeClr val="accent4"/>
                </a:solidFill>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smtClean="0">
                <a:solidFill>
                  <a:schemeClr val="accent4"/>
                </a:solidFill>
                <a:latin typeface="Consolas" charset="0"/>
                <a:ea typeface="Consolas" charset="0"/>
                <a:cs typeface="Consolas" charset="0"/>
              </a:rPr>
              <a:t>)</a:t>
            </a:r>
            <a:r>
              <a:rPr lang="fr-FR" sz="2000" b="1" dirty="0" smtClean="0">
                <a:latin typeface="Consolas" charset="0"/>
                <a:ea typeface="Consolas" charset="0"/>
                <a:cs typeface="Consolas" charset="0"/>
              </a:rPr>
              <a:t>,'</a:t>
            </a:r>
            <a:r>
              <a:rPr lang="fr-FR" sz="2000" b="1" dirty="0" smtClean="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smtClean="0">
                <a:solidFill>
                  <a:schemeClr val="accent1"/>
                </a:solidFill>
                <a:latin typeface="Consolas" charset="0"/>
                <a:ea typeface="Consolas" charset="0"/>
                <a:cs typeface="Consolas" charset="0"/>
              </a:rPr>
              <a:t>)</a:t>
            </a:r>
            <a:r>
              <a:rPr lang="fr-FR" sz="2000" b="1" dirty="0" smtClean="0">
                <a:latin typeface="Consolas" charset="0"/>
                <a:ea typeface="Consolas" charset="0"/>
                <a:cs typeface="Consolas" charset="0"/>
              </a:rPr>
              <a:t>,'</a:t>
            </a:r>
            <a:r>
              <a:rPr lang="fr-FR" sz="2000" b="1" dirty="0" smtClean="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r>
              <a:rPr lang="en-US" sz="2000" b="1" dirty="0" smtClean="0">
                <a:latin typeface="Consolas" charset="0"/>
                <a:ea typeface="Consolas" charset="0"/>
                <a:cs typeface="Consolas" charset="0"/>
              </a:rPr>
              <a:t> </a:t>
            </a:r>
          </a:p>
        </p:txBody>
      </p:sp>
    </p:spTree>
    <p:extLst>
      <p:ext uri="{BB962C8B-B14F-4D97-AF65-F5344CB8AC3E}">
        <p14:creationId xmlns:p14="http://schemas.microsoft.com/office/powerpoint/2010/main" val="1752920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uiExpand="1" build="p"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97711" y="3171463"/>
            <a:ext cx="8017639" cy="1608881"/>
          </a:xfrm>
          <a:prstGeom prst="rect">
            <a:avLst/>
          </a:prstGeom>
          <a:solidFill>
            <a:schemeClr val="accent1">
              <a:alpha val="2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Types Constrain Data </a:t>
            </a:r>
            <a:r>
              <a:rPr lang="en-US" dirty="0" smtClean="0">
                <a:solidFill>
                  <a:schemeClr val="accent4"/>
                </a:solidFill>
              </a:rPr>
              <a:t>with GADTs</a:t>
            </a:r>
            <a:endParaRPr lang="en-US" dirty="0">
              <a:solidFill>
                <a:schemeClr val="accent4"/>
              </a:solidFill>
            </a:endParaRPr>
          </a:p>
        </p:txBody>
      </p:sp>
      <p:sp>
        <p:nvSpPr>
          <p:cNvPr id="3" name="Content Placeholder 2"/>
          <p:cNvSpPr>
            <a:spLocks noGrp="1"/>
          </p:cNvSpPr>
          <p:nvPr>
            <p:ph idx="1"/>
          </p:nvPr>
        </p:nvSpPr>
        <p:spPr>
          <a:xfrm>
            <a:off x="628650" y="2168452"/>
            <a:ext cx="8155586" cy="2611892"/>
          </a:xfrm>
        </p:spPr>
        <p:txBody>
          <a:bodyPr>
            <a:normAutofit/>
          </a:bodyPr>
          <a:lstStyle/>
          <a:p>
            <a:r>
              <a:rPr lang="en-US" sz="2400" dirty="0" smtClean="0"/>
              <a:t>Know </a:t>
            </a:r>
            <a:r>
              <a:rPr lang="en-US" sz="2000" dirty="0" err="1" smtClean="0">
                <a:latin typeface="Consolas" charset="0"/>
                <a:ea typeface="Consolas" charset="0"/>
                <a:cs typeface="Consolas" charset="0"/>
              </a:rPr>
              <a:t>dict</a:t>
            </a:r>
            <a:r>
              <a:rPr lang="en-US" sz="2000" dirty="0" smtClean="0"/>
              <a:t> </a:t>
            </a:r>
            <a:r>
              <a:rPr lang="en-US" sz="2400" dirty="0" smtClean="0"/>
              <a:t>must be a series of entries</a:t>
            </a:r>
          </a:p>
          <a:p>
            <a:pPr marL="0" indent="0">
              <a:buNone/>
            </a:pPr>
            <a:r>
              <a:rPr lang="en-US" sz="2400" b="1" dirty="0" smtClean="0">
                <a:solidFill>
                  <a:schemeClr val="accent1"/>
                </a:solidFill>
                <a:latin typeface="Consolas" charset="0"/>
                <a:ea typeface="Consolas" charset="0"/>
                <a:cs typeface="Consolas" charset="0"/>
              </a:rPr>
              <a:t>  </a:t>
            </a:r>
            <a:r>
              <a:rPr lang="en-US" sz="2000" b="1" dirty="0" smtClean="0">
                <a:solidFill>
                  <a:schemeClr val="accent4"/>
                </a:solidFill>
                <a:latin typeface="Consolas" charset="0"/>
                <a:ea typeface="Consolas" charset="0"/>
                <a:cs typeface="Consolas" charset="0"/>
              </a:rPr>
              <a:t>E "</a:t>
            </a:r>
            <a:r>
              <a:rPr lang="en-US" sz="2000" b="1" dirty="0" err="1" smtClean="0">
                <a:solidFill>
                  <a:schemeClr val="accent4"/>
                </a:solidFill>
                <a:latin typeface="Consolas" charset="0"/>
                <a:ea typeface="Consolas" charset="0"/>
                <a:cs typeface="Consolas" charset="0"/>
              </a:rPr>
              <a:t>str</a:t>
            </a:r>
            <a:r>
              <a:rPr lang="en-US" sz="2000" b="1" dirty="0" smtClean="0">
                <a:solidFill>
                  <a:schemeClr val="accent4"/>
                </a:solidFill>
                <a:latin typeface="Consolas" charset="0"/>
                <a:ea typeface="Consolas" charset="0"/>
                <a:cs typeface="Consolas" charset="0"/>
              </a:rPr>
              <a:t>" </a:t>
            </a:r>
            <a:r>
              <a:rPr lang="en-US" sz="2000" b="1" dirty="0" smtClean="0">
                <a:latin typeface="Consolas" charset="0"/>
                <a:ea typeface="Consolas" charset="0"/>
                <a:cs typeface="Consolas" charset="0"/>
              </a:rPr>
              <a:t>:&gt;</a:t>
            </a:r>
            <a:r>
              <a:rPr lang="en-US" sz="2000" b="1" dirty="0" smtClean="0">
                <a:solidFill>
                  <a:schemeClr val="accent1"/>
                </a:solidFill>
                <a:latin typeface="Consolas" charset="0"/>
                <a:ea typeface="Consolas" charset="0"/>
                <a:cs typeface="Consolas" charset="0"/>
              </a:rPr>
              <a:t> </a:t>
            </a:r>
            <a:r>
              <a:rPr lang="en-US" sz="2000" b="1" dirty="0">
                <a:solidFill>
                  <a:schemeClr val="accent1"/>
                </a:solidFill>
                <a:latin typeface="Consolas" charset="0"/>
                <a:ea typeface="Consolas" charset="0"/>
                <a:cs typeface="Consolas" charset="0"/>
              </a:rPr>
              <a:t>E </a:t>
            </a:r>
            <a:r>
              <a:rPr lang="en-US" sz="2000" b="1" dirty="0" smtClean="0">
                <a:solidFill>
                  <a:schemeClr val="accent1"/>
                </a:solidFill>
                <a:latin typeface="Consolas" charset="0"/>
                <a:ea typeface="Consolas" charset="0"/>
                <a:cs typeface="Consolas" charset="0"/>
              </a:rPr>
              <a:t>["</a:t>
            </a:r>
            <a:r>
              <a:rPr lang="en-US" sz="2000" b="1" dirty="0" err="1" smtClean="0">
                <a:solidFill>
                  <a:schemeClr val="accent1"/>
                </a:solidFill>
                <a:latin typeface="Consolas" charset="0"/>
                <a:ea typeface="Consolas" charset="0"/>
                <a:cs typeface="Consolas" charset="0"/>
              </a:rPr>
              <a:t>str</a:t>
            </a:r>
            <a:r>
              <a:rPr lang="en-US" sz="2000" b="1" dirty="0" smtClean="0">
                <a:solidFill>
                  <a:schemeClr val="accent1"/>
                </a:solidFill>
                <a:latin typeface="Consolas" charset="0"/>
                <a:ea typeface="Consolas" charset="0"/>
                <a:cs typeface="Consolas" charset="0"/>
              </a:rPr>
              <a:t>","list"] </a:t>
            </a:r>
            <a:r>
              <a:rPr lang="en-US" sz="2000" b="1" dirty="0" smtClean="0">
                <a:latin typeface="Consolas" charset="0"/>
                <a:ea typeface="Consolas" charset="0"/>
                <a:cs typeface="Consolas" charset="0"/>
              </a:rPr>
              <a:t>:&gt;</a:t>
            </a:r>
            <a:r>
              <a:rPr lang="en-US" sz="2000" b="1" dirty="0" smtClean="0">
                <a:solidFill>
                  <a:schemeClr val="accent1"/>
                </a:solidFill>
                <a:latin typeface="Consolas" charset="0"/>
                <a:ea typeface="Consolas" charset="0"/>
                <a:cs typeface="Consolas" charset="0"/>
              </a:rPr>
              <a:t> </a:t>
            </a:r>
            <a:r>
              <a:rPr lang="en-US" sz="2000" b="1" dirty="0">
                <a:solidFill>
                  <a:schemeClr val="accent5"/>
                </a:solidFill>
                <a:latin typeface="Consolas" charset="0"/>
                <a:ea typeface="Consolas" charset="0"/>
                <a:cs typeface="Consolas" charset="0"/>
              </a:rPr>
              <a:t>E </a:t>
            </a:r>
            <a:r>
              <a:rPr lang="en-US" sz="2000" b="1" dirty="0" smtClean="0">
                <a:solidFill>
                  <a:schemeClr val="accent5"/>
                </a:solidFill>
                <a:latin typeface="Consolas" charset="0"/>
                <a:ea typeface="Consolas" charset="0"/>
                <a:cs typeface="Consolas" charset="0"/>
              </a:rPr>
              <a:t>(Just "</a:t>
            </a:r>
            <a:r>
              <a:rPr lang="en-US" sz="2000" b="1" dirty="0" err="1" smtClean="0">
                <a:solidFill>
                  <a:schemeClr val="accent5"/>
                </a:solidFill>
                <a:latin typeface="Consolas" charset="0"/>
                <a:ea typeface="Consolas" charset="0"/>
                <a:cs typeface="Consolas" charset="0"/>
              </a:rPr>
              <a:t>str</a:t>
            </a:r>
            <a:r>
              <a:rPr lang="en-US" sz="2000" b="1" dirty="0" smtClean="0">
                <a:solidFill>
                  <a:schemeClr val="accent5"/>
                </a:solidFill>
                <a:latin typeface="Consolas" charset="0"/>
                <a:ea typeface="Consolas" charset="0"/>
                <a:cs typeface="Consolas" charset="0"/>
              </a:rPr>
              <a:t>")</a:t>
            </a:r>
            <a:r>
              <a:rPr lang="en-US" sz="2000" b="1" dirty="0" smtClean="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 </a:t>
            </a:r>
            <a:r>
              <a:rPr lang="en-US" sz="2000" b="1" dirty="0" smtClean="0">
                <a:latin typeface="Consolas" charset="0"/>
                <a:ea typeface="Consolas" charset="0"/>
                <a:cs typeface="Consolas" charset="0"/>
              </a:rPr>
              <a:t>Nil</a:t>
            </a:r>
          </a:p>
          <a:p>
            <a:pPr marL="0" indent="0">
              <a:buNone/>
            </a:pP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data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r>
              <a:rPr lang="en-US" sz="2000" b="1" dirty="0" err="1">
                <a:latin typeface="Consolas" charset="0"/>
                <a:ea typeface="Consolas" charset="0"/>
                <a:cs typeface="Consolas" charset="0"/>
              </a:rPr>
              <a:t>OccMap</a:t>
            </a:r>
            <a:r>
              <a:rPr lang="en-US" sz="2000" b="1" dirty="0">
                <a:latin typeface="Consolas" charset="0"/>
                <a:ea typeface="Consolas" charset="0"/>
                <a:cs typeface="Consolas" charset="0"/>
              </a:rPr>
              <a:t> -&gt; Type where   </a:t>
            </a:r>
            <a:endParaRPr lang="en-US" sz="2000" b="1" dirty="0" smtClean="0">
              <a:latin typeface="Consolas" charset="0"/>
              <a:ea typeface="Consolas" charset="0"/>
              <a:cs typeface="Consolas" charset="0"/>
            </a:endParaRPr>
          </a:p>
          <a:p>
            <a:pPr marL="0" indent="0">
              <a:buNone/>
            </a:pPr>
            <a:r>
              <a:rPr lang="en-US" sz="2000" b="1" dirty="0" smtClean="0">
                <a:latin typeface="Consolas" charset="0"/>
                <a:ea typeface="Consolas" charset="0"/>
                <a:cs typeface="Consolas" charset="0"/>
              </a:rPr>
              <a:t>   Nil  </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   </a:t>
            </a:r>
          </a:p>
          <a:p>
            <a:pPr marL="0" indent="0">
              <a:buNone/>
            </a:pPr>
            <a:r>
              <a:rPr lang="en-US" sz="2000" b="1" dirty="0" smtClean="0">
                <a:latin typeface="Consolas" charset="0"/>
                <a:ea typeface="Consolas" charset="0"/>
                <a:cs typeface="Consolas" charset="0"/>
              </a:rPr>
              <a:t>   (:&gt;) </a:t>
            </a:r>
            <a:r>
              <a:rPr lang="en-US" sz="2000" b="1" dirty="0">
                <a:latin typeface="Consolas" charset="0"/>
                <a:ea typeface="Consolas" charset="0"/>
                <a:cs typeface="Consolas" charset="0"/>
              </a:rPr>
              <a:t>:: Entry s o -&gt;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tl</a:t>
            </a:r>
            <a:r>
              <a:rPr lang="en-US" sz="2000" b="1" dirty="0">
                <a:latin typeface="Consolas" charset="0"/>
                <a:ea typeface="Consolas" charset="0"/>
                <a:cs typeface="Consolas" charset="0"/>
              </a:rPr>
              <a:t> -&gt;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s,o</a:t>
            </a:r>
            <a:r>
              <a:rPr lang="en-US" sz="2000" b="1" dirty="0">
                <a:latin typeface="Consolas" charset="0"/>
                <a:ea typeface="Consolas" charset="0"/>
                <a:cs typeface="Consolas" charset="0"/>
              </a:rPr>
              <a:t>) : </a:t>
            </a:r>
            <a:r>
              <a:rPr lang="en-US" sz="2000" b="1" dirty="0" err="1">
                <a:latin typeface="Consolas" charset="0"/>
                <a:ea typeface="Consolas" charset="0"/>
                <a:cs typeface="Consolas" charset="0"/>
              </a:rPr>
              <a:t>tl</a:t>
            </a:r>
            <a:r>
              <a:rPr lang="en-US" sz="2000" b="1" dirty="0">
                <a:latin typeface="Consolas" charset="0"/>
                <a:ea typeface="Consolas" charset="0"/>
                <a:cs typeface="Consolas" charset="0"/>
              </a:rPr>
              <a:t>)</a:t>
            </a:r>
            <a:endParaRPr lang="en-US" sz="2000" b="1" dirty="0" smtClean="0">
              <a:latin typeface="Consolas" charset="0"/>
              <a:ea typeface="Consolas" charset="0"/>
              <a:cs typeface="Consolas" charset="0"/>
            </a:endParaRPr>
          </a:p>
        </p:txBody>
      </p:sp>
      <p:sp>
        <p:nvSpPr>
          <p:cNvPr id="5" name="Content Placeholder 2"/>
          <p:cNvSpPr txBox="1">
            <a:spLocks/>
          </p:cNvSpPr>
          <p:nvPr/>
        </p:nvSpPr>
        <p:spPr>
          <a:xfrm>
            <a:off x="628650" y="1123950"/>
            <a:ext cx="7886700" cy="43502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a:t>
            </a:r>
            <a:r>
              <a:rPr lang="fr-FR" sz="2000" b="1" dirty="0" smtClean="0">
                <a:latin typeface="Consolas" charset="0"/>
                <a:ea typeface="Consolas" charset="0"/>
                <a:cs typeface="Consolas" charset="0"/>
              </a:rPr>
              <a:t>['</a:t>
            </a:r>
            <a:r>
              <a:rPr lang="fr-FR" sz="2000" b="1" dirty="0" smtClean="0">
                <a:solidFill>
                  <a:schemeClr val="accent4"/>
                </a:solidFill>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smtClean="0">
                <a:solidFill>
                  <a:schemeClr val="accent4"/>
                </a:solidFill>
                <a:latin typeface="Consolas" charset="0"/>
                <a:ea typeface="Consolas" charset="0"/>
                <a:cs typeface="Consolas" charset="0"/>
              </a:rPr>
              <a:t>)</a:t>
            </a:r>
            <a:r>
              <a:rPr lang="fr-FR" sz="2000" b="1" dirty="0" smtClean="0">
                <a:latin typeface="Consolas" charset="0"/>
                <a:ea typeface="Consolas" charset="0"/>
                <a:cs typeface="Consolas" charset="0"/>
              </a:rPr>
              <a:t>,'</a:t>
            </a:r>
            <a:r>
              <a:rPr lang="fr-FR" sz="2000" b="1" dirty="0" smtClean="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smtClean="0">
                <a:solidFill>
                  <a:schemeClr val="accent1"/>
                </a:solidFill>
                <a:latin typeface="Consolas" charset="0"/>
                <a:ea typeface="Consolas" charset="0"/>
                <a:cs typeface="Consolas" charset="0"/>
              </a:rPr>
              <a:t>)</a:t>
            </a:r>
            <a:r>
              <a:rPr lang="fr-FR" sz="2000" b="1" dirty="0" smtClean="0">
                <a:latin typeface="Consolas" charset="0"/>
                <a:ea typeface="Consolas" charset="0"/>
                <a:cs typeface="Consolas" charset="0"/>
              </a:rPr>
              <a:t>,'</a:t>
            </a:r>
            <a:r>
              <a:rPr lang="fr-FR" sz="2000" b="1" dirty="0" smtClean="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r>
              <a:rPr lang="en-US" sz="2000" b="1" dirty="0" smtClean="0">
                <a:latin typeface="Consolas" charset="0"/>
                <a:ea typeface="Consolas" charset="0"/>
                <a:cs typeface="Consolas" charset="0"/>
              </a:rPr>
              <a:t> </a:t>
            </a:r>
          </a:p>
        </p:txBody>
      </p:sp>
    </p:spTree>
    <p:extLst>
      <p:ext uri="{BB962C8B-B14F-4D97-AF65-F5344CB8AC3E}">
        <p14:creationId xmlns:p14="http://schemas.microsoft.com/office/powerpoint/2010/main" val="19420332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430684" y="2590518"/>
            <a:ext cx="1226916" cy="43047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p:cNvSpPr txBox="1">
            <a:spLocks/>
          </p:cNvSpPr>
          <p:nvPr/>
        </p:nvSpPr>
        <p:spPr>
          <a:xfrm>
            <a:off x="670341" y="1113581"/>
            <a:ext cx="7803317" cy="365731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1800" b="1" dirty="0">
                <a:solidFill>
                  <a:schemeClr val="tx1"/>
                </a:solidFill>
                <a:latin typeface="Consolas" charset="0"/>
                <a:ea typeface="Consolas" charset="0"/>
                <a:cs typeface="Consolas" charset="0"/>
              </a:rPr>
              <a:t>x :: Entry </a:t>
            </a:r>
            <a:r>
              <a:rPr lang="en-US" sz="1800" b="1" dirty="0">
                <a:solidFill>
                  <a:schemeClr val="accent4"/>
                </a:solidFill>
                <a:latin typeface="Consolas" charset="0"/>
                <a:ea typeface="Consolas" charset="0"/>
                <a:cs typeface="Consolas" charset="0"/>
              </a:rPr>
              <a:t>"</a:t>
            </a:r>
            <a:r>
              <a:rPr lang="en-US" sz="1800" b="1" dirty="0" err="1">
                <a:solidFill>
                  <a:schemeClr val="accent4"/>
                </a:solidFill>
                <a:latin typeface="Consolas" charset="0"/>
                <a:ea typeface="Consolas" charset="0"/>
                <a:cs typeface="Consolas" charset="0"/>
              </a:rPr>
              <a:t>ext</a:t>
            </a:r>
            <a:r>
              <a:rPr lang="en-US" sz="1800" b="1" dirty="0">
                <a:solidFill>
                  <a:schemeClr val="accent4"/>
                </a:solidFill>
                <a:latin typeface="Consolas" charset="0"/>
                <a:ea typeface="Consolas" charset="0"/>
                <a:cs typeface="Consolas" charset="0"/>
              </a:rPr>
              <a:t>"</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Opt</a:t>
            </a:r>
          </a:p>
          <a:p>
            <a:pPr marL="0" indent="0">
              <a:buNone/>
            </a:pPr>
            <a:r>
              <a:rPr lang="en-US" sz="1800" b="1" dirty="0">
                <a:solidFill>
                  <a:schemeClr val="tx1"/>
                </a:solidFill>
                <a:latin typeface="Consolas" charset="0"/>
                <a:ea typeface="Consolas" charset="0"/>
                <a:cs typeface="Consolas" charset="0"/>
              </a:rPr>
              <a:t>x = E (Just ".</a:t>
            </a:r>
            <a:r>
              <a:rPr lang="en-US" sz="1800" b="1" dirty="0" err="1">
                <a:solidFill>
                  <a:schemeClr val="tx1"/>
                </a:solidFill>
                <a:latin typeface="Consolas" charset="0"/>
                <a:ea typeface="Consolas" charset="0"/>
                <a:cs typeface="Consolas" charset="0"/>
              </a:rPr>
              <a:t>hs</a:t>
            </a:r>
            <a:r>
              <a:rPr lang="en-US" sz="1800" b="1" dirty="0">
                <a:solidFill>
                  <a:schemeClr val="tx1"/>
                </a:solidFill>
                <a:latin typeface="Consolas" charset="0"/>
                <a:ea typeface="Consolas" charset="0"/>
                <a:cs typeface="Consolas" charset="0"/>
              </a:rPr>
              <a:t>")</a:t>
            </a:r>
          </a:p>
          <a:p>
            <a:pPr marL="0" indent="0">
              <a:buNone/>
            </a:pPr>
            <a:endParaRPr lang="en-US" sz="1800" b="1" dirty="0">
              <a:solidFill>
                <a:schemeClr val="tx1"/>
              </a:solidFill>
              <a:latin typeface="Consolas" charset="0"/>
              <a:ea typeface="Consolas" charset="0"/>
              <a:cs typeface="Consolas" charset="0"/>
            </a:endParaRPr>
          </a:p>
          <a:p>
            <a:pPr marL="0" indent="0">
              <a:buNone/>
            </a:pPr>
            <a:r>
              <a:rPr lang="en-US" sz="1800" b="1" dirty="0" smtClean="0">
                <a:solidFill>
                  <a:schemeClr val="tx1"/>
                </a:solidFill>
                <a:latin typeface="Consolas" charset="0"/>
                <a:ea typeface="Consolas" charset="0"/>
                <a:cs typeface="Consolas" charset="0"/>
              </a:rPr>
              <a:t>data </a:t>
            </a:r>
            <a:r>
              <a:rPr lang="en-US" sz="1800" b="1" dirty="0">
                <a:solidFill>
                  <a:schemeClr val="tx1"/>
                </a:solidFill>
                <a:latin typeface="Consolas" charset="0"/>
                <a:ea typeface="Consolas" charset="0"/>
                <a:cs typeface="Consolas" charset="0"/>
              </a:rPr>
              <a:t>Entry :: </a:t>
            </a:r>
            <a:r>
              <a:rPr lang="en-US" sz="1800" b="1" dirty="0" smtClean="0">
                <a:solidFill>
                  <a:schemeClr val="accent4"/>
                </a:solidFill>
                <a:latin typeface="Consolas" charset="0"/>
                <a:ea typeface="Consolas" charset="0"/>
                <a:cs typeface="Consolas" charset="0"/>
              </a:rPr>
              <a:t>Symbol</a:t>
            </a:r>
            <a:r>
              <a:rPr lang="en-US" sz="1800" b="1" dirty="0">
                <a:solidFill>
                  <a:schemeClr val="tx1"/>
                </a:solidFill>
                <a:latin typeface="Consolas" charset="0"/>
                <a:ea typeface="Consolas" charset="0"/>
                <a:cs typeface="Consolas" charset="0"/>
              </a:rPr>
              <a:t> </a:t>
            </a:r>
            <a:r>
              <a:rPr lang="en-US" sz="1800" b="1" dirty="0" smtClean="0">
                <a:solidFill>
                  <a:schemeClr val="tx1"/>
                </a:solidFill>
                <a:latin typeface="Consolas" charset="0"/>
                <a:ea typeface="Consolas" charset="0"/>
                <a:cs typeface="Consolas" charset="0"/>
              </a:rPr>
              <a:t>-&gt; </a:t>
            </a:r>
            <a:r>
              <a:rPr lang="en-US" sz="1800" b="1" dirty="0" err="1" smtClean="0">
                <a:solidFill>
                  <a:schemeClr val="accent5"/>
                </a:solidFill>
                <a:latin typeface="Consolas" charset="0"/>
                <a:ea typeface="Consolas" charset="0"/>
                <a:cs typeface="Consolas" charset="0"/>
              </a:rPr>
              <a:t>Occ</a:t>
            </a:r>
            <a:r>
              <a:rPr lang="en-US" sz="1800" b="1" dirty="0" smtClean="0">
                <a:solidFill>
                  <a:schemeClr val="tx1"/>
                </a:solidFill>
                <a:latin typeface="Consolas" charset="0"/>
                <a:ea typeface="Consolas" charset="0"/>
                <a:cs typeface="Consolas" charset="0"/>
              </a:rPr>
              <a:t> </a:t>
            </a:r>
            <a:r>
              <a:rPr lang="en-US" sz="1800" b="1" dirty="0">
                <a:solidFill>
                  <a:schemeClr val="tx1"/>
                </a:solidFill>
                <a:latin typeface="Consolas" charset="0"/>
                <a:ea typeface="Consolas" charset="0"/>
                <a:cs typeface="Consolas" charset="0"/>
              </a:rPr>
              <a:t>-&gt; Type where   </a:t>
            </a:r>
          </a:p>
          <a:p>
            <a:pPr marL="0" indent="0">
              <a:buNone/>
            </a:pPr>
            <a:r>
              <a:rPr lang="en-US" sz="1800" b="1" dirty="0">
                <a:solidFill>
                  <a:schemeClr val="tx1"/>
                </a:solidFill>
                <a:latin typeface="Consolas" charset="0"/>
                <a:ea typeface="Consolas" charset="0"/>
                <a:cs typeface="Consolas" charset="0"/>
              </a:rPr>
              <a:t>  E :: </a:t>
            </a:r>
            <a:r>
              <a:rPr lang="en-US" sz="1800" b="1" dirty="0" smtClean="0">
                <a:solidFill>
                  <a:schemeClr val="tx1"/>
                </a:solidFill>
                <a:latin typeface="Consolas"/>
                <a:ea typeface="Osaka"/>
                <a:cs typeface="Consolas"/>
              </a:rPr>
              <a:t>∀</a:t>
            </a:r>
            <a:r>
              <a:rPr lang="en-US" sz="1800" b="1" dirty="0" smtClean="0">
                <a:solidFill>
                  <a:schemeClr val="accent4"/>
                </a:solidFill>
                <a:latin typeface="Consolas" charset="0"/>
                <a:ea typeface="Consolas" charset="0"/>
                <a:cs typeface="Consolas" charset="0"/>
              </a:rPr>
              <a:t>k</a:t>
            </a:r>
            <a:r>
              <a:rPr lang="en-US" sz="1800" b="1" dirty="0" smtClean="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a:t>
            </a:r>
            <a:r>
              <a:rPr lang="en-US" sz="1800" b="1" dirty="0">
                <a:solidFill>
                  <a:schemeClr val="tx1"/>
                </a:solidFill>
                <a:latin typeface="Consolas" charset="0"/>
                <a:ea typeface="Consolas" charset="0"/>
                <a:cs typeface="Consolas" charset="0"/>
              </a:rPr>
              <a:t>.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a:t>
            </a:r>
            <a:r>
              <a:rPr lang="en-US" sz="1800" b="1" dirty="0">
                <a:solidFill>
                  <a:schemeClr val="tx1"/>
                </a:solidFill>
                <a:latin typeface="Consolas" charset="0"/>
                <a:ea typeface="Consolas" charset="0"/>
                <a:cs typeface="Consolas" charset="0"/>
              </a:rPr>
              <a:t> -&gt; Entry </a:t>
            </a:r>
            <a:r>
              <a:rPr lang="en-US" sz="1800" b="1" dirty="0" smtClean="0">
                <a:solidFill>
                  <a:schemeClr val="accent4"/>
                </a:solidFill>
                <a:latin typeface="Consolas" charset="0"/>
                <a:ea typeface="Consolas" charset="0"/>
                <a:cs typeface="Consolas" charset="0"/>
              </a:rPr>
              <a:t>k</a:t>
            </a:r>
            <a:r>
              <a:rPr lang="en-US" sz="1800" b="1" dirty="0" smtClean="0">
                <a:solidFill>
                  <a:schemeClr val="tx1"/>
                </a:solidFill>
                <a:latin typeface="Consolas" charset="0"/>
                <a:ea typeface="Consolas" charset="0"/>
                <a:cs typeface="Consolas" charset="0"/>
              </a:rPr>
              <a:t> </a:t>
            </a:r>
            <a:r>
              <a:rPr lang="en-US" sz="1800" b="1" dirty="0" smtClean="0">
                <a:solidFill>
                  <a:schemeClr val="accent5"/>
                </a:solidFill>
                <a:latin typeface="Consolas" charset="0"/>
                <a:ea typeface="Consolas" charset="0"/>
                <a:cs typeface="Consolas" charset="0"/>
              </a:rPr>
              <a:t>o</a:t>
            </a:r>
            <a:endParaRPr lang="en-US" sz="1800" b="1" dirty="0">
              <a:solidFill>
                <a:schemeClr val="accent5"/>
              </a:solidFill>
            </a:endParaRPr>
          </a:p>
          <a:p>
            <a:pPr marL="0" indent="0">
              <a:buNone/>
            </a:pPr>
            <a:endParaRPr lang="en-US" sz="1800" b="1" dirty="0">
              <a:solidFill>
                <a:schemeClr val="tx1"/>
              </a:solidFill>
              <a:latin typeface="Consolas" charset="0"/>
              <a:ea typeface="Consolas" charset="0"/>
              <a:cs typeface="Consolas" charset="0"/>
            </a:endParaRPr>
          </a:p>
          <a:p>
            <a:pPr marL="0" indent="0">
              <a:buNone/>
            </a:pPr>
            <a:r>
              <a:rPr lang="en-US" sz="1800" b="1" dirty="0">
                <a:solidFill>
                  <a:schemeClr val="tx1"/>
                </a:solidFill>
                <a:latin typeface="Consolas" charset="0"/>
                <a:ea typeface="Consolas" charset="0"/>
                <a:cs typeface="Consolas" charset="0"/>
              </a:rPr>
              <a:t>type family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a:t>
            </a:r>
            <a:r>
              <a:rPr lang="en-US" sz="1800" b="1" dirty="0">
                <a:solidFill>
                  <a:schemeClr val="tx1"/>
                </a:solidFill>
                <a:latin typeface="Consolas" charset="0"/>
                <a:ea typeface="Consolas" charset="0"/>
                <a:cs typeface="Consolas" charset="0"/>
              </a:rPr>
              <a:t> :: </a:t>
            </a:r>
            <a:r>
              <a:rPr lang="en-US" sz="1800" b="1" dirty="0" err="1">
                <a:solidFill>
                  <a:schemeClr val="accent5"/>
                </a:solidFill>
                <a:latin typeface="Consolas" charset="0"/>
                <a:ea typeface="Consolas" charset="0"/>
                <a:cs typeface="Consolas" charset="0"/>
              </a:rPr>
              <a:t>Occ</a:t>
            </a:r>
            <a:r>
              <a:rPr lang="en-US" sz="1800" b="1" dirty="0">
                <a:solidFill>
                  <a:schemeClr val="tx1"/>
                </a:solidFill>
                <a:latin typeface="Consolas" charset="0"/>
                <a:ea typeface="Consolas" charset="0"/>
                <a:cs typeface="Consolas" charset="0"/>
              </a:rPr>
              <a:t>) :: Type where  </a:t>
            </a:r>
          </a:p>
          <a:p>
            <a:pPr marL="0" indent="0">
              <a:buNone/>
            </a:pPr>
            <a:r>
              <a:rPr lang="en-US" sz="1800" b="1" dirty="0">
                <a:solidFill>
                  <a:schemeClr val="tx1"/>
                </a:solidFill>
                <a:latin typeface="Consolas" charset="0"/>
                <a:ea typeface="Consolas" charset="0"/>
                <a:cs typeface="Consolas" charset="0"/>
              </a:rPr>
              <a:t>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Once</a:t>
            </a:r>
            <a:r>
              <a:rPr lang="en-US" sz="1800" b="1" dirty="0">
                <a:solidFill>
                  <a:schemeClr val="tx1"/>
                </a:solidFill>
                <a:latin typeface="Consolas" charset="0"/>
                <a:ea typeface="Consolas" charset="0"/>
                <a:cs typeface="Consolas" charset="0"/>
              </a:rPr>
              <a:t> = String  </a:t>
            </a:r>
          </a:p>
          <a:p>
            <a:pPr marL="0" indent="0">
              <a:buNone/>
            </a:pPr>
            <a:r>
              <a:rPr lang="en-US" sz="1800" b="1" dirty="0">
                <a:solidFill>
                  <a:schemeClr val="tx1"/>
                </a:solidFill>
                <a:latin typeface="Consolas" charset="0"/>
                <a:ea typeface="Consolas" charset="0"/>
                <a:cs typeface="Consolas" charset="0"/>
              </a:rPr>
              <a:t>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Opt</a:t>
            </a:r>
            <a:r>
              <a:rPr lang="en-US" sz="1800" b="1" dirty="0">
                <a:solidFill>
                  <a:schemeClr val="tx1"/>
                </a:solidFill>
                <a:latin typeface="Consolas" charset="0"/>
                <a:ea typeface="Consolas" charset="0"/>
                <a:cs typeface="Consolas" charset="0"/>
              </a:rPr>
              <a:t>  = Maybe String  </a:t>
            </a:r>
          </a:p>
          <a:p>
            <a:pPr marL="0" indent="0">
              <a:buNone/>
            </a:pPr>
            <a:r>
              <a:rPr lang="en-US" sz="1800" b="1" dirty="0">
                <a:solidFill>
                  <a:schemeClr val="tx1"/>
                </a:solidFill>
                <a:latin typeface="Consolas" charset="0"/>
                <a:ea typeface="Consolas" charset="0"/>
                <a:cs typeface="Consolas" charset="0"/>
              </a:rPr>
              <a:t>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Many</a:t>
            </a:r>
            <a:r>
              <a:rPr lang="en-US" sz="1800" b="1" dirty="0">
                <a:solidFill>
                  <a:schemeClr val="tx1"/>
                </a:solidFill>
                <a:latin typeface="Consolas" charset="0"/>
                <a:ea typeface="Consolas" charset="0"/>
                <a:cs typeface="Consolas" charset="0"/>
              </a:rPr>
              <a:t> = [String</a:t>
            </a:r>
            <a:r>
              <a:rPr lang="en-US" sz="1800" b="1" dirty="0" smtClean="0">
                <a:solidFill>
                  <a:schemeClr val="tx1"/>
                </a:solidFill>
                <a:latin typeface="Consolas" charset="0"/>
                <a:ea typeface="Consolas" charset="0"/>
                <a:cs typeface="Consolas" charset="0"/>
              </a:rPr>
              <a:t>]</a:t>
            </a:r>
          </a:p>
          <a:p>
            <a:pPr marL="0" indent="0">
              <a:buNone/>
            </a:pPr>
            <a:endParaRPr lang="en-US" sz="1800" b="1" dirty="0">
              <a:solidFill>
                <a:schemeClr val="accent4"/>
              </a:solidFill>
              <a:latin typeface="Consolas" charset="0"/>
              <a:ea typeface="Consolas" charset="0"/>
              <a:cs typeface="Consolas" charset="0"/>
            </a:endParaRPr>
          </a:p>
          <a:p>
            <a:pPr marL="0" indent="0">
              <a:buNone/>
            </a:pPr>
            <a:r>
              <a:rPr lang="en-US" sz="1800" b="1" dirty="0" smtClean="0">
                <a:solidFill>
                  <a:schemeClr val="accent4"/>
                </a:solidFill>
                <a:latin typeface="Consolas" charset="0"/>
                <a:ea typeface="Consolas" charset="0"/>
                <a:cs typeface="Consolas" charset="0"/>
              </a:rPr>
              <a:t> </a:t>
            </a:r>
            <a:endParaRPr lang="en-US" sz="1800" b="1" dirty="0">
              <a:solidFill>
                <a:schemeClr val="accent4"/>
              </a:solidFill>
              <a:latin typeface="Consolas" charset="0"/>
              <a:ea typeface="Consolas" charset="0"/>
              <a:cs typeface="Consolas" charset="0"/>
            </a:endParaRPr>
          </a:p>
        </p:txBody>
      </p:sp>
      <p:sp>
        <p:nvSpPr>
          <p:cNvPr id="2" name="Title 1"/>
          <p:cNvSpPr>
            <a:spLocks noGrp="1"/>
          </p:cNvSpPr>
          <p:nvPr>
            <p:ph type="title"/>
          </p:nvPr>
        </p:nvSpPr>
        <p:spPr/>
        <p:txBody>
          <a:bodyPr/>
          <a:lstStyle/>
          <a:p>
            <a:r>
              <a:rPr lang="en-US" dirty="0"/>
              <a:t>Types Constrain Data </a:t>
            </a:r>
            <a:r>
              <a:rPr lang="en-US" dirty="0">
                <a:solidFill>
                  <a:schemeClr val="accent4"/>
                </a:solidFill>
              </a:rPr>
              <a:t>with</a:t>
            </a:r>
            <a:r>
              <a:rPr lang="en-US" dirty="0"/>
              <a:t> </a:t>
            </a:r>
            <a:r>
              <a:rPr lang="en-US" dirty="0" smtClean="0">
                <a:solidFill>
                  <a:schemeClr val="accent4"/>
                </a:solidFill>
              </a:rPr>
              <a:t>Type Families</a:t>
            </a:r>
            <a:endParaRPr lang="en-US" dirty="0">
              <a:solidFill>
                <a:schemeClr val="accent4"/>
              </a:solidFill>
            </a:endParaRPr>
          </a:p>
        </p:txBody>
      </p:sp>
    </p:spTree>
    <p:extLst>
      <p:ext uri="{BB962C8B-B14F-4D97-AF65-F5344CB8AC3E}">
        <p14:creationId xmlns:p14="http://schemas.microsoft.com/office/powerpoint/2010/main" val="58561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3888" y="2427685"/>
            <a:ext cx="7815261" cy="2139553"/>
          </a:xfrm>
        </p:spPr>
        <p:txBody>
          <a:bodyPr>
            <a:normAutofit/>
          </a:bodyPr>
          <a:lstStyle/>
          <a:p>
            <a:pPr algn="ctr"/>
            <a:r>
              <a:rPr lang="en-US" dirty="0" smtClean="0"/>
              <a:t>Dependent types in Haskell?</a:t>
            </a:r>
            <a:endParaRPr lang="en-US" dirty="0"/>
          </a:p>
        </p:txBody>
      </p:sp>
      <p:sp>
        <p:nvSpPr>
          <p:cNvPr id="5" name="Text Placeholder 4"/>
          <p:cNvSpPr>
            <a:spLocks noGrp="1"/>
          </p:cNvSpPr>
          <p:nvPr>
            <p:ph type="body" idx="1"/>
          </p:nvPr>
        </p:nvSpPr>
        <p:spPr/>
        <p:txBody>
          <a:bodyPr/>
          <a:lstStyle/>
          <a:p>
            <a:endParaRPr lang="en-US" dirty="0"/>
          </a:p>
        </p:txBody>
      </p:sp>
      <p:pic>
        <p:nvPicPr>
          <p:cNvPr id="6" name="Picture 5"/>
          <p:cNvPicPr>
            <a:picLocks noChangeAspect="1"/>
          </p:cNvPicPr>
          <p:nvPr/>
        </p:nvPicPr>
        <p:blipFill>
          <a:blip r:embed="rId3"/>
          <a:stretch>
            <a:fillRect/>
          </a:stretch>
        </p:blipFill>
        <p:spPr>
          <a:xfrm>
            <a:off x="3199437" y="752551"/>
            <a:ext cx="2055327" cy="1454894"/>
          </a:xfrm>
          <a:prstGeom prst="rect">
            <a:avLst/>
          </a:prstGeom>
        </p:spPr>
      </p:pic>
      <p:sp>
        <p:nvSpPr>
          <p:cNvPr id="2" name="TextBox 1"/>
          <p:cNvSpPr txBox="1"/>
          <p:nvPr/>
        </p:nvSpPr>
        <p:spPr>
          <a:xfrm>
            <a:off x="3507397" y="115361"/>
            <a:ext cx="1619354" cy="2646878"/>
          </a:xfrm>
          <a:prstGeom prst="rect">
            <a:avLst/>
          </a:prstGeom>
          <a:noFill/>
        </p:spPr>
        <p:txBody>
          <a:bodyPr wrap="none" rtlCol="0">
            <a:spAutoFit/>
          </a:bodyPr>
          <a:lstStyle/>
          <a:p>
            <a:r>
              <a:rPr lang="en-US" sz="16600" dirty="0" err="1" smtClean="0">
                <a:solidFill>
                  <a:schemeClr val="accent4"/>
                </a:solidFill>
                <a:latin typeface="Cambria Math" charset="0"/>
                <a:ea typeface="Cambria Math" charset="0"/>
                <a:cs typeface="Cambria Math" charset="0"/>
              </a:rPr>
              <a:t>Π</a:t>
            </a:r>
            <a:endParaRPr lang="en-US" sz="16600" dirty="0">
              <a:solidFill>
                <a:schemeClr val="accent4"/>
              </a:solidFill>
              <a:latin typeface="Cambria Math" charset="0"/>
              <a:ea typeface="Cambria Math" charset="0"/>
              <a:cs typeface="Cambria Math" charset="0"/>
            </a:endParaRPr>
          </a:p>
        </p:txBody>
      </p:sp>
      <p:sp>
        <p:nvSpPr>
          <p:cNvPr id="7" name="TextBox 6"/>
          <p:cNvSpPr txBox="1"/>
          <p:nvPr/>
        </p:nvSpPr>
        <p:spPr>
          <a:xfrm>
            <a:off x="3756018" y="103786"/>
            <a:ext cx="1223412" cy="2646878"/>
          </a:xfrm>
          <a:prstGeom prst="rect">
            <a:avLst/>
          </a:prstGeom>
          <a:noFill/>
        </p:spPr>
        <p:txBody>
          <a:bodyPr wrap="none" rtlCol="0">
            <a:spAutoFit/>
          </a:bodyPr>
          <a:lstStyle/>
          <a:p>
            <a:r>
              <a:rPr lang="en-US" sz="16600" dirty="0" err="1" smtClean="0">
                <a:solidFill>
                  <a:schemeClr val="accent2"/>
                </a:solidFill>
                <a:latin typeface="Cambria Math" charset="0"/>
                <a:ea typeface="Cambria Math" charset="0"/>
                <a:cs typeface="Cambria Math" charset="0"/>
              </a:rPr>
              <a:t>λ</a:t>
            </a:r>
            <a:endParaRPr lang="en-US" sz="16600" dirty="0">
              <a:solidFill>
                <a:schemeClr val="accent2"/>
              </a:solidFill>
              <a:latin typeface="Cambria Math" charset="0"/>
              <a:ea typeface="Cambria Math" charset="0"/>
              <a:cs typeface="Cambria Math" charset="0"/>
            </a:endParaRPr>
          </a:p>
        </p:txBody>
      </p:sp>
    </p:spTree>
    <p:extLst>
      <p:ext uri="{BB962C8B-B14F-4D97-AF65-F5344CB8AC3E}">
        <p14:creationId xmlns:p14="http://schemas.microsoft.com/office/powerpoint/2010/main" val="149870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7"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614487" y="3434133"/>
            <a:ext cx="3969284" cy="1241822"/>
          </a:xfrm>
        </p:spPr>
        <p:txBody>
          <a:bodyPr>
            <a:noAutofit/>
          </a:bodyPr>
          <a:lstStyle/>
          <a:p>
            <a:r>
              <a:rPr lang="en-US" sz="2800" dirty="0">
                <a:latin typeface="Zapfino" charset="0"/>
                <a:ea typeface="Zapfino" charset="0"/>
                <a:cs typeface="Zapfino" charset="0"/>
              </a:rPr>
              <a:t>Double-duty data</a:t>
            </a:r>
          </a:p>
        </p:txBody>
      </p:sp>
      <p:sp>
        <p:nvSpPr>
          <p:cNvPr id="5" name="Subtitle 4"/>
          <p:cNvSpPr>
            <a:spLocks noGrp="1"/>
          </p:cNvSpPr>
          <p:nvPr>
            <p:ph type="subTitle" idx="1"/>
          </p:nvPr>
        </p:nvSpPr>
        <p:spPr/>
        <p:txBody>
          <a:bodyPr>
            <a:normAutofit/>
          </a:bodyPr>
          <a:lstStyle/>
          <a:p>
            <a:r>
              <a:rPr lang="en-US" dirty="0" smtClean="0"/>
              <a:t>We can use the same data in types and at runtime</a:t>
            </a:r>
            <a:endParaRPr lang="en-US" dirty="0"/>
          </a:p>
        </p:txBody>
      </p:sp>
    </p:spTree>
    <p:extLst>
      <p:ext uri="{BB962C8B-B14F-4D97-AF65-F5344CB8AC3E}">
        <p14:creationId xmlns:p14="http://schemas.microsoft.com/office/powerpoint/2010/main" val="557057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this work?</a:t>
            </a:r>
            <a:endParaRPr lang="en-US" dirty="0"/>
          </a:p>
        </p:txBody>
      </p:sp>
      <p:sp>
        <p:nvSpPr>
          <p:cNvPr id="3" name="Content Placeholder 2"/>
          <p:cNvSpPr>
            <a:spLocks noGrp="1"/>
          </p:cNvSpPr>
          <p:nvPr>
            <p:ph idx="1"/>
          </p:nvPr>
        </p:nvSpPr>
        <p:spPr/>
        <p:txBody>
          <a:bodyPr>
            <a:normAutofit/>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p:txBody>
      </p:sp>
      <p:sp>
        <p:nvSpPr>
          <p:cNvPr id="4" name="Content Placeholder 2"/>
          <p:cNvSpPr txBox="1">
            <a:spLocks/>
          </p:cNvSpPr>
          <p:nvPr/>
        </p:nvSpPr>
        <p:spPr>
          <a:xfrm>
            <a:off x="532152" y="1111170"/>
            <a:ext cx="8611848" cy="245668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endParaRPr lang="en-US" sz="2000" b="1" dirty="0">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dict</a:t>
            </a:r>
            <a:r>
              <a:rPr lang="en-US" sz="2000" b="1" dirty="0" smtClean="0">
                <a:latin typeface="Consolas" charset="0"/>
                <a:ea typeface="Consolas" charset="0"/>
                <a:cs typeface="Consolas" charset="0"/>
              </a:rPr>
              <a:t> </a:t>
            </a:r>
            <a:r>
              <a:rPr lang="en-US" sz="2000" b="1" dirty="0">
                <a:latin typeface="Consolas" charset="0"/>
                <a:ea typeface="Consolas" charset="0"/>
                <a:cs typeface="Consolas" charset="0"/>
              </a:rPr>
              <a:t>:: </a:t>
            </a:r>
            <a:r>
              <a:rPr lang="en-US" sz="2000" b="1" dirty="0" err="1" smtClean="0">
                <a:latin typeface="Consolas" charset="0"/>
                <a:ea typeface="Consolas" charset="0"/>
                <a:cs typeface="Consolas" charset="0"/>
              </a:rPr>
              <a:t>Dict</a:t>
            </a:r>
            <a:r>
              <a:rPr lang="en-US" sz="2000" b="1" dirty="0" smtClean="0">
                <a:latin typeface="Consolas" charset="0"/>
                <a:ea typeface="Consolas" charset="0"/>
                <a:cs typeface="Consolas" charset="0"/>
              </a:rPr>
              <a:t> '</a:t>
            </a:r>
            <a:r>
              <a:rPr lang="fr-FR" sz="2000" b="1" dirty="0" smtClean="0">
                <a:latin typeface="Consolas" charset="0"/>
                <a:ea typeface="Consolas" charset="0"/>
                <a:cs typeface="Consolas" charset="0"/>
              </a:rPr>
              <a:t>['</a:t>
            </a:r>
            <a:r>
              <a:rPr lang="fr-FR" sz="2000" b="1" dirty="0" smtClean="0">
                <a:solidFill>
                  <a:schemeClr val="accent4"/>
                </a:solidFill>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smtClean="0">
                <a:solidFill>
                  <a:schemeClr val="accent4"/>
                </a:solidFill>
                <a:latin typeface="Consolas" charset="0"/>
                <a:ea typeface="Consolas" charset="0"/>
                <a:cs typeface="Consolas" charset="0"/>
              </a:rPr>
              <a:t>)</a:t>
            </a:r>
            <a:r>
              <a:rPr lang="fr-FR" sz="2000" b="1" dirty="0" smtClean="0">
                <a:latin typeface="Consolas" charset="0"/>
                <a:ea typeface="Consolas" charset="0"/>
                <a:cs typeface="Consolas" charset="0"/>
              </a:rPr>
              <a:t>,'</a:t>
            </a:r>
            <a:r>
              <a:rPr lang="fr-FR" sz="2000" b="1" dirty="0" smtClean="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smtClean="0">
                <a:solidFill>
                  <a:schemeClr val="accent1"/>
                </a:solidFill>
                <a:latin typeface="Consolas" charset="0"/>
                <a:ea typeface="Consolas" charset="0"/>
                <a:cs typeface="Consolas" charset="0"/>
              </a:rPr>
              <a:t>)</a:t>
            </a:r>
            <a:r>
              <a:rPr lang="fr-FR" sz="2000" b="1" dirty="0" smtClean="0">
                <a:latin typeface="Consolas" charset="0"/>
                <a:ea typeface="Consolas" charset="0"/>
                <a:cs typeface="Consolas" charset="0"/>
              </a:rPr>
              <a:t>,'</a:t>
            </a:r>
            <a:r>
              <a:rPr lang="fr-FR" sz="2000" b="1" dirty="0" smtClean="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solidFill>
                <a:schemeClr val="tx1"/>
              </a:solidFill>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dict</a:t>
            </a:r>
            <a:r>
              <a:rPr lang="en-US" sz="2000" b="1" dirty="0" smtClean="0">
                <a:latin typeface="Consolas" charset="0"/>
                <a:ea typeface="Consolas" charset="0"/>
                <a:cs typeface="Consolas" charset="0"/>
              </a:rPr>
              <a:t> </a:t>
            </a:r>
            <a:r>
              <a:rPr lang="en-US" sz="2000" b="1" dirty="0">
                <a:latin typeface="Consolas" charset="0"/>
                <a:ea typeface="Consolas" charset="0"/>
                <a:cs typeface="Consolas" charset="0"/>
              </a:rPr>
              <a:t>= </a:t>
            </a:r>
            <a:endParaRPr lang="en-US" sz="2000" b="1" dirty="0" smtClean="0">
              <a:latin typeface="Consolas" charset="0"/>
              <a:ea typeface="Consolas" charset="0"/>
              <a:cs typeface="Consolas" charset="0"/>
            </a:endParaRPr>
          </a:p>
          <a:p>
            <a:pPr marL="0" indent="0">
              <a:buNone/>
            </a:pPr>
            <a:r>
              <a:rPr lang="en-US" sz="2000" b="1" dirty="0">
                <a:solidFill>
                  <a:schemeClr val="accent4"/>
                </a:solidFill>
                <a:latin typeface="Consolas" charset="0"/>
                <a:ea typeface="Consolas" charset="0"/>
                <a:cs typeface="Consolas" charset="0"/>
              </a:rPr>
              <a:t> </a:t>
            </a:r>
            <a:r>
              <a:rPr lang="en-US" sz="2000" b="1" dirty="0" smtClean="0">
                <a:solidFill>
                  <a:schemeClr val="accent4"/>
                </a:solidFill>
                <a:latin typeface="Consolas" charset="0"/>
                <a:ea typeface="Consolas" charset="0"/>
                <a:cs typeface="Consolas" charset="0"/>
              </a:rPr>
              <a:t>E "Example"</a:t>
            </a:r>
            <a:r>
              <a:rPr lang="en-US" sz="2000" b="1" dirty="0" smtClean="0">
                <a:solidFill>
                  <a:schemeClr val="tx2">
                    <a:lumMod val="75000"/>
                  </a:schemeClr>
                </a:solidFill>
                <a:latin typeface="Consolas" charset="0"/>
                <a:ea typeface="Consolas" charset="0"/>
                <a:cs typeface="Consolas" charset="0"/>
              </a:rPr>
              <a:t> </a:t>
            </a:r>
            <a:r>
              <a:rPr lang="en-US" sz="2000" b="1" dirty="0">
                <a:solidFill>
                  <a:schemeClr val="tx2">
                    <a:lumMod val="75000"/>
                  </a:schemeClr>
                </a:solidFill>
                <a:latin typeface="Consolas" charset="0"/>
                <a:ea typeface="Consolas" charset="0"/>
                <a:cs typeface="Consolas" charset="0"/>
              </a:rPr>
              <a:t>:&gt; </a:t>
            </a:r>
            <a:r>
              <a:rPr lang="en-US" sz="2000" b="1" dirty="0">
                <a:solidFill>
                  <a:schemeClr val="accent1"/>
                </a:solidFill>
                <a:latin typeface="Consolas" charset="0"/>
                <a:ea typeface="Consolas" charset="0"/>
                <a:cs typeface="Consolas" charset="0"/>
              </a:rPr>
              <a:t>E ["</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 "</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 </a:t>
            </a:r>
            <a:r>
              <a:rPr lang="en-US" sz="2000" b="1" dirty="0" smtClean="0">
                <a:solidFill>
                  <a:schemeClr val="tx2">
                    <a:lumMod val="75000"/>
                  </a:schemeClr>
                </a:solidFill>
                <a:latin typeface="Consolas" charset="0"/>
                <a:ea typeface="Consolas" charset="0"/>
                <a:cs typeface="Consolas" charset="0"/>
              </a:rPr>
              <a:t>:&gt; </a:t>
            </a:r>
            <a:r>
              <a:rPr lang="en-US" sz="2000" b="1" dirty="0">
                <a:solidFill>
                  <a:schemeClr val="accent5"/>
                </a:solidFill>
                <a:latin typeface="Consolas" charset="0"/>
                <a:ea typeface="Consolas" charset="0"/>
                <a:cs typeface="Consolas" charset="0"/>
              </a:rPr>
              <a:t>E (Just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 </a:t>
            </a:r>
            <a:r>
              <a:rPr lang="en-US" sz="2000" b="1" dirty="0">
                <a:solidFill>
                  <a:schemeClr val="tx1"/>
                </a:solidFill>
                <a:latin typeface="Consolas" charset="0"/>
                <a:ea typeface="Consolas" charset="0"/>
                <a:cs typeface="Consolas" charset="0"/>
              </a:rPr>
              <a:t>:&gt; Nil</a:t>
            </a:r>
          </a:p>
        </p:txBody>
      </p:sp>
      <p:sp>
        <p:nvSpPr>
          <p:cNvPr id="5" name="Content Placeholder 2"/>
          <p:cNvSpPr txBox="1">
            <a:spLocks/>
          </p:cNvSpPr>
          <p:nvPr/>
        </p:nvSpPr>
        <p:spPr>
          <a:xfrm>
            <a:off x="532152" y="3068277"/>
            <a:ext cx="7983197" cy="696350"/>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print </a:t>
            </a:r>
            <a:r>
              <a:rPr lang="en-US" sz="2000" b="1" dirty="0" err="1" smtClean="0">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smtClean="0">
                <a:latin typeface="Consolas" charset="0"/>
                <a:ea typeface="Consolas" charset="0"/>
                <a:cs typeface="Consolas" charset="0"/>
              </a:rPr>
              <a:t>{ </a:t>
            </a:r>
            <a:r>
              <a:rPr lang="en-US" sz="2000" b="1" dirty="0" smtClean="0">
                <a:solidFill>
                  <a:schemeClr val="accent4"/>
                </a:solidFill>
                <a:latin typeface="Consolas" charset="0"/>
                <a:ea typeface="Consolas" charset="0"/>
                <a:cs typeface="Consolas" charset="0"/>
              </a:rPr>
              <a:t>base="Example"</a:t>
            </a:r>
            <a:r>
              <a:rPr lang="en-US" sz="2000" b="1" dirty="0" smtClean="0">
                <a:latin typeface="Consolas" charset="0"/>
                <a:ea typeface="Consolas" charset="0"/>
                <a:cs typeface="Consolas" charset="0"/>
              </a:rPr>
              <a:t>, </a:t>
            </a:r>
            <a:r>
              <a:rPr lang="en-US" sz="2000" b="1" dirty="0" err="1" smtClean="0">
                <a:solidFill>
                  <a:schemeClr val="accent1"/>
                </a:solidFill>
                <a:latin typeface="Consolas" charset="0"/>
                <a:ea typeface="Consolas" charset="0"/>
                <a:cs typeface="Consolas" charset="0"/>
              </a:rPr>
              <a:t>dir</a:t>
            </a:r>
            <a:r>
              <a:rPr lang="en-US" sz="2000" b="1" dirty="0" smtClean="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regexp</a:t>
            </a:r>
            <a:r>
              <a:rPr lang="en-US" sz="2000" b="1" dirty="0" smtClean="0">
                <a:solidFill>
                  <a:schemeClr val="accent1"/>
                </a:solidFill>
                <a:latin typeface="Consolas" charset="0"/>
                <a:ea typeface="Consolas" charset="0"/>
                <a:cs typeface="Consolas" charset="0"/>
              </a:rPr>
              <a:t>"]</a:t>
            </a:r>
            <a:r>
              <a:rPr lang="en-US" sz="2000" b="1" dirty="0" smtClean="0">
                <a:latin typeface="Consolas" charset="0"/>
                <a:ea typeface="Consolas" charset="0"/>
                <a:cs typeface="Consolas" charset="0"/>
              </a:rPr>
              <a:t>, </a:t>
            </a:r>
            <a:r>
              <a:rPr lang="en-US" sz="2000" b="1" dirty="0" err="1" smtClean="0">
                <a:solidFill>
                  <a:schemeClr val="accent5"/>
                </a:solidFill>
                <a:latin typeface="Consolas" charset="0"/>
                <a:ea typeface="Consolas" charset="0"/>
                <a:cs typeface="Consolas" charset="0"/>
              </a:rPr>
              <a:t>ext</a:t>
            </a:r>
            <a:r>
              <a:rPr lang="en-US" sz="2000" b="1" dirty="0" smtClean="0">
                <a:solidFill>
                  <a:schemeClr val="accent5"/>
                </a:solidFill>
                <a:latin typeface="Consolas" charset="0"/>
                <a:ea typeface="Consolas" charset="0"/>
                <a:cs typeface="Consolas" charset="0"/>
              </a:rPr>
              <a:t>=Just </a:t>
            </a:r>
            <a:r>
              <a:rPr lang="en-US" sz="2000" b="1" dirty="0">
                <a:solidFill>
                  <a:schemeClr val="accent5"/>
                </a:solidFill>
                <a:latin typeface="Consolas" charset="0"/>
                <a:ea typeface="Consolas" charset="0"/>
                <a:cs typeface="Consolas" charset="0"/>
              </a:rPr>
              <a:t>".</a:t>
            </a:r>
            <a:r>
              <a:rPr lang="en-US" sz="2000" b="1" dirty="0" err="1">
                <a:solidFill>
                  <a:schemeClr val="accent5"/>
                </a:solidFill>
                <a:latin typeface="Consolas" charset="0"/>
                <a:ea typeface="Consolas" charset="0"/>
                <a:cs typeface="Consolas" charset="0"/>
              </a:rPr>
              <a:t>hs</a:t>
            </a:r>
            <a:r>
              <a:rPr lang="en-US" sz="2000" b="1" dirty="0" smtClean="0">
                <a:solidFill>
                  <a:schemeClr val="accent5"/>
                </a:solidFill>
                <a:latin typeface="Consolas" charset="0"/>
                <a:ea typeface="Consolas" charset="0"/>
                <a:cs typeface="Consolas" charset="0"/>
              </a:rPr>
              <a:t>" </a:t>
            </a:r>
            <a:r>
              <a:rPr lang="en-US" sz="2000" b="1" dirty="0" smtClean="0">
                <a:latin typeface="Consolas" charset="0"/>
                <a:ea typeface="Consolas" charset="0"/>
                <a:cs typeface="Consolas" charset="0"/>
              </a:rPr>
              <a:t>}</a:t>
            </a:r>
            <a:endParaRPr lang="en-US" sz="2000" b="1" dirty="0">
              <a:latin typeface="Consolas" charset="0"/>
              <a:ea typeface="Consolas" charset="0"/>
              <a:cs typeface="Consolas" charset="0"/>
            </a:endParaRPr>
          </a:p>
        </p:txBody>
      </p:sp>
    </p:spTree>
    <p:extLst>
      <p:ext uri="{BB962C8B-B14F-4D97-AF65-F5344CB8AC3E}">
        <p14:creationId xmlns:p14="http://schemas.microsoft.com/office/powerpoint/2010/main" val="1806997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Dependent types: </a:t>
            </a:r>
            <a:r>
              <a:rPr lang="en-US" dirty="0" err="1" smtClean="0">
                <a:latin typeface="Consolas" charset="0"/>
                <a:ea typeface="Consolas" charset="0"/>
                <a:cs typeface="Consolas" charset="0"/>
              </a:rPr>
              <a:t>Π</a:t>
            </a:r>
            <a:endParaRPr lang="en-US" dirty="0"/>
          </a:p>
        </p:txBody>
      </p:sp>
      <p:sp>
        <p:nvSpPr>
          <p:cNvPr id="3" name="Content Placeholder 2"/>
          <p:cNvSpPr>
            <a:spLocks noGrp="1"/>
          </p:cNvSpPr>
          <p:nvPr>
            <p:ph idx="1"/>
          </p:nvPr>
        </p:nvSpPr>
        <p:spPr>
          <a:xfrm>
            <a:off x="628650" y="949124"/>
            <a:ext cx="7905750" cy="3508774"/>
          </a:xfrm>
          <a:ln>
            <a:noFill/>
          </a:ln>
        </p:spPr>
        <p:txBody>
          <a:bodyPr>
            <a:noAutofit/>
          </a:bodyPr>
          <a:lstStyle/>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 </a:t>
            </a:r>
            <a:r>
              <a:rPr lang="en-US" sz="1800" b="1" dirty="0" err="1">
                <a:solidFill>
                  <a:schemeClr val="accent5"/>
                </a:solidFill>
                <a:latin typeface="Consolas" charset="0"/>
                <a:ea typeface="Consolas" charset="0"/>
                <a:cs typeface="Consolas" charset="0"/>
              </a:rPr>
              <a:t>Π</a:t>
            </a:r>
            <a:r>
              <a:rPr lang="en-US" sz="1800" b="1" dirty="0">
                <a:latin typeface="Consolas" charset="0"/>
                <a:ea typeface="Consolas" charset="0"/>
                <a:cs typeface="Consolas" charset="0"/>
              </a:rPr>
              <a:t> k</a:t>
            </a: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-&gt; </a:t>
            </a:r>
            <a:r>
              <a:rPr lang="en-US" sz="1800" b="1" dirty="0" err="1">
                <a:solidFill>
                  <a:schemeClr val="accent5"/>
                </a:solidFill>
                <a:latin typeface="Consolas" charset="0"/>
                <a:ea typeface="Consolas" charset="0"/>
                <a:cs typeface="Consolas" charset="0"/>
              </a:rPr>
              <a:t>Π</a:t>
            </a:r>
            <a:r>
              <a:rPr lang="en-US" sz="1800" b="1" dirty="0">
                <a:latin typeface="Consolas" charset="0"/>
                <a:ea typeface="Consolas" charset="0"/>
                <a:cs typeface="Consolas" charset="0"/>
              </a:rPr>
              <a:t> </a:t>
            </a:r>
            <a:r>
              <a:rPr lang="en-US" sz="1800" b="1" dirty="0" smtClean="0">
                <a:latin typeface="Consolas" charset="0"/>
                <a:ea typeface="Consolas" charset="0"/>
                <a:cs typeface="Consolas" charset="0"/>
              </a:rPr>
              <a:t>o </a:t>
            </a:r>
            <a:r>
              <a:rPr lang="en-US" sz="1800" b="1" dirty="0">
                <a:latin typeface="Consolas" charset="0"/>
                <a:ea typeface="Consolas" charset="0"/>
                <a:cs typeface="Consolas" charset="0"/>
              </a:rPr>
              <a:t>-&gt; Entry k</a:t>
            </a:r>
            <a:r>
              <a:rPr lang="en-US" sz="1800" b="1" dirty="0" smtClean="0">
                <a:latin typeface="Consolas" charset="0"/>
                <a:ea typeface="Consolas" charset="0"/>
                <a:cs typeface="Consolas" charset="0"/>
              </a:rPr>
              <a:t> o </a:t>
            </a:r>
            <a:r>
              <a:rPr lang="en-US" sz="1800" b="1" dirty="0">
                <a:latin typeface="Consolas" charset="0"/>
                <a:ea typeface="Consolas" charset="0"/>
                <a:cs typeface="Consolas" charset="0"/>
              </a:rPr>
              <a:t>-&gt; String</a:t>
            </a:r>
          </a:p>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a:t>
            </a:r>
            <a:r>
              <a:rPr lang="en-US" sz="1800" b="1" dirty="0" smtClean="0">
                <a:latin typeface="Consolas" charset="0"/>
                <a:ea typeface="Consolas" charset="0"/>
                <a:cs typeface="Consolas" charset="0"/>
              </a:rPr>
              <a:t>k </a:t>
            </a:r>
            <a:r>
              <a:rPr lang="en-US" sz="1800" b="1" dirty="0">
                <a:latin typeface="Consolas" charset="0"/>
                <a:ea typeface="Consolas" charset="0"/>
                <a:cs typeface="Consolas" charset="0"/>
              </a:rPr>
              <a:t>o (E x) = </a:t>
            </a:r>
            <a:r>
              <a:rPr lang="en-US" sz="1800" b="1" dirty="0" err="1" smtClean="0">
                <a:latin typeface="Consolas" charset="0"/>
                <a:ea typeface="Consolas" charset="0"/>
                <a:cs typeface="Consolas" charset="0"/>
              </a:rPr>
              <a:t>showSym</a:t>
            </a: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k</a:t>
            </a: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 "=" ++ </a:t>
            </a: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 x   </a:t>
            </a:r>
            <a:r>
              <a:rPr lang="en-US" sz="1800" b="1" dirty="0">
                <a:solidFill>
                  <a:schemeClr val="accent3"/>
                </a:solidFill>
                <a:latin typeface="Consolas" charset="0"/>
                <a:ea typeface="Consolas" charset="0"/>
                <a:cs typeface="Consolas" charset="0"/>
              </a:rPr>
              <a:t> </a:t>
            </a:r>
          </a:p>
          <a:p>
            <a:pPr marL="0" indent="0">
              <a:buNone/>
            </a:pPr>
            <a:r>
              <a:rPr lang="en-US" sz="12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 </a:t>
            </a:r>
            <a:r>
              <a:rPr lang="en-US" sz="1800" b="1" dirty="0" err="1">
                <a:solidFill>
                  <a:schemeClr val="accent5"/>
                </a:solidFill>
                <a:latin typeface="Consolas" charset="0"/>
                <a:ea typeface="Consolas" charset="0"/>
                <a:cs typeface="Consolas" charset="0"/>
              </a:rPr>
              <a:t>Π</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o -&gt; </a:t>
            </a:r>
            <a:r>
              <a:rPr lang="en-US" sz="1800" b="1" dirty="0" err="1">
                <a:latin typeface="Consolas" charset="0"/>
                <a:ea typeface="Consolas" charset="0"/>
                <a:cs typeface="Consolas" charset="0"/>
              </a:rPr>
              <a:t>OccType</a:t>
            </a:r>
            <a:r>
              <a:rPr lang="en-US" sz="1800" b="1" dirty="0">
                <a:latin typeface="Consolas" charset="0"/>
                <a:ea typeface="Consolas" charset="0"/>
                <a:cs typeface="Consolas" charset="0"/>
              </a:rPr>
              <a:t> o -&gt; String</a:t>
            </a:r>
            <a:r>
              <a:rPr lang="en-US" sz="1800" b="1" dirty="0">
                <a:solidFill>
                  <a:schemeClr val="accent4"/>
                </a:solidFill>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Once</a:t>
            </a:r>
            <a:r>
              <a:rPr lang="en-US" sz="1800" b="1" dirty="0">
                <a:solidFill>
                  <a:schemeClr val="accent5"/>
                </a:solidFill>
                <a:latin typeface="Consolas" charset="0"/>
                <a:ea typeface="Consolas" charset="0"/>
                <a:cs typeface="Consolas" charset="0"/>
              </a:rPr>
              <a:t> </a:t>
            </a:r>
            <a:r>
              <a:rPr lang="en-US" sz="1800" b="1" dirty="0">
                <a:latin typeface="Consolas" charset="0"/>
                <a:ea typeface="Consolas" charset="0"/>
                <a:cs typeface="Consolas" charset="0"/>
              </a:rPr>
              <a:t>= </a:t>
            </a:r>
            <a:r>
              <a:rPr lang="en-US" sz="1800" b="1" dirty="0" err="1" smtClean="0">
                <a:latin typeface="Consolas" charset="0"/>
                <a:ea typeface="Consolas" charset="0"/>
                <a:cs typeface="Consolas" charset="0"/>
              </a:rPr>
              <a:t>showS</a:t>
            </a:r>
            <a:endParaRPr lang="en-US" sz="1800" b="1" dirty="0">
              <a:solidFill>
                <a:schemeClr val="accent1"/>
              </a:solidFill>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Opt  = </a:t>
            </a:r>
            <a:r>
              <a:rPr lang="en-US" sz="1800" b="1" dirty="0" err="1" smtClean="0">
                <a:latin typeface="Consolas" charset="0"/>
                <a:ea typeface="Consolas" charset="0"/>
                <a:cs typeface="Consolas" charset="0"/>
              </a:rPr>
              <a:t>showMS</a:t>
            </a:r>
            <a:endParaRPr lang="en-US" sz="1800" b="1" dirty="0">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Many</a:t>
            </a:r>
            <a:r>
              <a:rPr lang="en-US" sz="1800" b="1" dirty="0">
                <a:solidFill>
                  <a:schemeClr val="accent5"/>
                </a:solidFill>
                <a:latin typeface="Consolas" charset="0"/>
                <a:ea typeface="Consolas" charset="0"/>
                <a:cs typeface="Consolas" charset="0"/>
              </a:rPr>
              <a:t> </a:t>
            </a:r>
            <a:r>
              <a:rPr lang="en-US" sz="1800" b="1" dirty="0">
                <a:latin typeface="Consolas" charset="0"/>
                <a:ea typeface="Consolas" charset="0"/>
                <a:cs typeface="Consolas" charset="0"/>
              </a:rPr>
              <a:t>= </a:t>
            </a:r>
            <a:r>
              <a:rPr lang="en-US" sz="1800" b="1" dirty="0" err="1" smtClean="0">
                <a:latin typeface="Consolas" charset="0"/>
                <a:ea typeface="Consolas" charset="0"/>
                <a:cs typeface="Consolas" charset="0"/>
              </a:rPr>
              <a:t>showLS</a:t>
            </a:r>
            <a:endParaRPr lang="en-US" sz="1800" b="1" dirty="0" smtClean="0">
              <a:latin typeface="Consolas" charset="0"/>
              <a:ea typeface="Consolas" charset="0"/>
              <a:cs typeface="Consolas" charset="0"/>
            </a:endParaRPr>
          </a:p>
          <a:p>
            <a:pPr marL="0" indent="0">
              <a:buNone/>
            </a:pPr>
            <a:endParaRPr lang="en-US" sz="1200" b="1" dirty="0">
              <a:solidFill>
                <a:schemeClr val="accent1"/>
              </a:solidFill>
              <a:latin typeface="Consolas" charset="0"/>
              <a:ea typeface="Consolas" charset="0"/>
              <a:cs typeface="Consolas" charset="0"/>
            </a:endParaRPr>
          </a:p>
          <a:p>
            <a:pPr marL="0" indent="0">
              <a:buNone/>
            </a:pPr>
            <a:r>
              <a:rPr lang="en-US" sz="1800" b="1" dirty="0" err="1" smtClean="0">
                <a:solidFill>
                  <a:schemeClr val="accent1"/>
                </a:solidFill>
                <a:latin typeface="Consolas" charset="0"/>
                <a:ea typeface="Consolas" charset="0"/>
                <a:cs typeface="Consolas" charset="0"/>
              </a:rPr>
              <a:t>showS</a:t>
            </a:r>
            <a:r>
              <a:rPr lang="en-US" sz="1800" b="1" dirty="0" smtClean="0">
                <a:solidFill>
                  <a:schemeClr val="accent1"/>
                </a:solidFill>
                <a:latin typeface="Consolas" charset="0"/>
                <a:ea typeface="Consolas" charset="0"/>
                <a:cs typeface="Consolas" charset="0"/>
              </a:rPr>
              <a:t>  :: String -&gt; String</a:t>
            </a:r>
          </a:p>
          <a:p>
            <a:pPr marL="0" indent="0">
              <a:buNone/>
            </a:pPr>
            <a:r>
              <a:rPr lang="en-US" sz="1800" b="1" dirty="0" err="1" smtClean="0">
                <a:solidFill>
                  <a:schemeClr val="accent1"/>
                </a:solidFill>
                <a:latin typeface="Consolas" charset="0"/>
                <a:ea typeface="Consolas" charset="0"/>
                <a:cs typeface="Consolas" charset="0"/>
              </a:rPr>
              <a:t>showMS</a:t>
            </a:r>
            <a:r>
              <a:rPr lang="en-US" sz="1800" b="1" dirty="0" smtClean="0">
                <a:solidFill>
                  <a:schemeClr val="accent1"/>
                </a:solidFill>
                <a:latin typeface="Consolas" charset="0"/>
                <a:ea typeface="Consolas" charset="0"/>
                <a:cs typeface="Consolas" charset="0"/>
              </a:rPr>
              <a:t> :: Maybe String -&gt; String</a:t>
            </a:r>
          </a:p>
          <a:p>
            <a:pPr marL="0" indent="0">
              <a:buNone/>
            </a:pPr>
            <a:r>
              <a:rPr lang="en-US" sz="1800" b="1" dirty="0" err="1" smtClean="0">
                <a:solidFill>
                  <a:schemeClr val="accent1"/>
                </a:solidFill>
                <a:latin typeface="Consolas" charset="0"/>
                <a:ea typeface="Consolas" charset="0"/>
                <a:cs typeface="Consolas" charset="0"/>
              </a:rPr>
              <a:t>showLS</a:t>
            </a:r>
            <a:r>
              <a:rPr lang="en-US" sz="1800" b="1" dirty="0" smtClean="0">
                <a:solidFill>
                  <a:schemeClr val="accent1"/>
                </a:solidFill>
                <a:latin typeface="Consolas" charset="0"/>
                <a:ea typeface="Consolas" charset="0"/>
                <a:cs typeface="Consolas" charset="0"/>
              </a:rPr>
              <a:t> :: [String] -&gt; String</a:t>
            </a:r>
            <a:endParaRPr lang="en-US" sz="1800" b="1" dirty="0">
              <a:latin typeface="Consolas" charset="0"/>
              <a:ea typeface="Consolas" charset="0"/>
              <a:cs typeface="Consolas" charset="0"/>
            </a:endParaRPr>
          </a:p>
        </p:txBody>
      </p:sp>
    </p:spTree>
    <p:extLst>
      <p:ext uri="{BB962C8B-B14F-4D97-AF65-F5344CB8AC3E}">
        <p14:creationId xmlns:p14="http://schemas.microsoft.com/office/powerpoint/2010/main" val="719978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GHC's take: Singletons</a:t>
            </a:r>
            <a:endParaRPr lang="en-US" dirty="0"/>
          </a:p>
        </p:txBody>
      </p:sp>
      <p:sp>
        <p:nvSpPr>
          <p:cNvPr id="3" name="Content Placeholder 2"/>
          <p:cNvSpPr>
            <a:spLocks noGrp="1"/>
          </p:cNvSpPr>
          <p:nvPr>
            <p:ph idx="1"/>
          </p:nvPr>
        </p:nvSpPr>
        <p:spPr>
          <a:xfrm>
            <a:off x="628650" y="945024"/>
            <a:ext cx="7905750" cy="3814882"/>
          </a:xfrm>
          <a:ln>
            <a:noFill/>
          </a:ln>
        </p:spPr>
        <p:txBody>
          <a:bodyPr>
            <a:noAutofit/>
          </a:bodyPr>
          <a:lstStyle/>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 </a:t>
            </a:r>
            <a:r>
              <a:rPr lang="en-US" sz="1800" b="1" dirty="0">
                <a:solidFill>
                  <a:schemeClr val="accent5"/>
                </a:solidFill>
                <a:latin typeface="Consolas" charset="0"/>
                <a:ea typeface="Consolas" charset="0"/>
                <a:cs typeface="Consolas" charset="0"/>
              </a:rPr>
              <a:t>Sing </a:t>
            </a:r>
            <a:r>
              <a:rPr lang="en-US" sz="1800" b="1" dirty="0" smtClean="0">
                <a:latin typeface="Consolas" charset="0"/>
                <a:ea typeface="Consolas" charset="0"/>
                <a:cs typeface="Consolas" charset="0"/>
              </a:rPr>
              <a:t>k </a:t>
            </a:r>
            <a:r>
              <a:rPr lang="en-US" sz="1800" b="1" dirty="0">
                <a:latin typeface="Consolas" charset="0"/>
                <a:ea typeface="Consolas" charset="0"/>
                <a:cs typeface="Consolas" charset="0"/>
              </a:rPr>
              <a:t>-&gt; </a:t>
            </a:r>
            <a:r>
              <a:rPr lang="en-US" sz="1800" b="1" dirty="0">
                <a:solidFill>
                  <a:schemeClr val="accent5"/>
                </a:solidFill>
                <a:latin typeface="Consolas" charset="0"/>
                <a:ea typeface="Consolas" charset="0"/>
                <a:cs typeface="Consolas" charset="0"/>
              </a:rPr>
              <a:t>Sing </a:t>
            </a:r>
            <a:r>
              <a:rPr lang="en-US" sz="1800" b="1" dirty="0" smtClean="0">
                <a:latin typeface="Consolas" charset="0"/>
                <a:ea typeface="Consolas" charset="0"/>
                <a:cs typeface="Consolas" charset="0"/>
              </a:rPr>
              <a:t>o </a:t>
            </a:r>
            <a:r>
              <a:rPr lang="en-US" sz="1800" b="1" dirty="0">
                <a:latin typeface="Consolas" charset="0"/>
                <a:ea typeface="Consolas" charset="0"/>
                <a:cs typeface="Consolas" charset="0"/>
              </a:rPr>
              <a:t>-&gt; Entry k</a:t>
            </a:r>
            <a:r>
              <a:rPr lang="en-US" sz="1800" b="1" dirty="0" smtClean="0">
                <a:latin typeface="Consolas" charset="0"/>
                <a:ea typeface="Consolas" charset="0"/>
                <a:cs typeface="Consolas" charset="0"/>
              </a:rPr>
              <a:t> o </a:t>
            </a:r>
            <a:r>
              <a:rPr lang="en-US" sz="1800" b="1" dirty="0">
                <a:latin typeface="Consolas" charset="0"/>
                <a:ea typeface="Consolas" charset="0"/>
                <a:cs typeface="Consolas" charset="0"/>
              </a:rPr>
              <a:t>-&gt; String</a:t>
            </a:r>
          </a:p>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a:t>
            </a:r>
            <a:r>
              <a:rPr lang="en-US" sz="1800" b="1" dirty="0" smtClean="0">
                <a:latin typeface="Consolas" charset="0"/>
                <a:ea typeface="Consolas" charset="0"/>
                <a:cs typeface="Consolas" charset="0"/>
              </a:rPr>
              <a:t>k </a:t>
            </a:r>
            <a:r>
              <a:rPr lang="en-US" sz="1800" b="1" dirty="0">
                <a:latin typeface="Consolas" charset="0"/>
                <a:ea typeface="Consolas" charset="0"/>
                <a:cs typeface="Consolas" charset="0"/>
              </a:rPr>
              <a:t>o (E x) = </a:t>
            </a:r>
            <a:r>
              <a:rPr lang="en-US" sz="1800" b="1" dirty="0" err="1" smtClean="0">
                <a:latin typeface="Consolas" charset="0"/>
                <a:ea typeface="Consolas" charset="0"/>
                <a:cs typeface="Consolas" charset="0"/>
              </a:rPr>
              <a:t>showSym</a:t>
            </a: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k</a:t>
            </a: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 "=" ++ </a:t>
            </a: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 x</a:t>
            </a:r>
            <a:r>
              <a:rPr lang="en-US" sz="1800" b="1" dirty="0">
                <a:solidFill>
                  <a:schemeClr val="accent3"/>
                </a:solidFill>
                <a:latin typeface="Consolas" charset="0"/>
                <a:ea typeface="Consolas" charset="0"/>
                <a:cs typeface="Consolas" charset="0"/>
              </a:rPr>
              <a:t>    </a:t>
            </a:r>
          </a:p>
          <a:p>
            <a:pPr marL="0" indent="0">
              <a:buNone/>
            </a:pPr>
            <a:r>
              <a:rPr lang="en-US" sz="12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 </a:t>
            </a:r>
            <a:r>
              <a:rPr lang="en-US" sz="1800" b="1" dirty="0">
                <a:solidFill>
                  <a:schemeClr val="accent5"/>
                </a:solidFill>
                <a:latin typeface="Consolas" charset="0"/>
                <a:ea typeface="Consolas" charset="0"/>
                <a:cs typeface="Consolas" charset="0"/>
              </a:rPr>
              <a:t>Sing </a:t>
            </a:r>
            <a:r>
              <a:rPr lang="en-US" sz="1800" b="1" dirty="0">
                <a:latin typeface="Consolas" charset="0"/>
                <a:ea typeface="Consolas" charset="0"/>
                <a:cs typeface="Consolas" charset="0"/>
              </a:rPr>
              <a:t>o -&gt; </a:t>
            </a:r>
            <a:r>
              <a:rPr lang="en-US" sz="1800" b="1" dirty="0" err="1">
                <a:latin typeface="Consolas" charset="0"/>
                <a:ea typeface="Consolas" charset="0"/>
                <a:cs typeface="Consolas" charset="0"/>
              </a:rPr>
              <a:t>OccType</a:t>
            </a:r>
            <a:r>
              <a:rPr lang="en-US" sz="1800" b="1" dirty="0">
                <a:latin typeface="Consolas" charset="0"/>
                <a:ea typeface="Consolas" charset="0"/>
                <a:cs typeface="Consolas" charset="0"/>
              </a:rPr>
              <a:t> o -&gt; String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SOnce</a:t>
            </a:r>
            <a:r>
              <a:rPr lang="en-US" sz="1800" b="1" dirty="0">
                <a:latin typeface="Consolas" charset="0"/>
                <a:ea typeface="Consolas" charset="0"/>
                <a:cs typeface="Consolas" charset="0"/>
              </a:rPr>
              <a:t> = </a:t>
            </a:r>
            <a:r>
              <a:rPr lang="en-US" sz="1800" b="1" dirty="0" err="1" smtClean="0">
                <a:latin typeface="Consolas" charset="0"/>
                <a:ea typeface="Consolas" charset="0"/>
                <a:cs typeface="Consolas" charset="0"/>
              </a:rPr>
              <a:t>showS</a:t>
            </a:r>
            <a:endParaRPr lang="en-US" sz="1800" b="1" dirty="0">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SOpt</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 = </a:t>
            </a:r>
            <a:r>
              <a:rPr lang="en-US" sz="1800" b="1" dirty="0" err="1" smtClean="0">
                <a:latin typeface="Consolas" charset="0"/>
                <a:ea typeface="Consolas" charset="0"/>
                <a:cs typeface="Consolas" charset="0"/>
              </a:rPr>
              <a:t>showMS</a:t>
            </a:r>
            <a:endParaRPr lang="en-US" sz="1800" b="1" dirty="0">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SMany</a:t>
            </a:r>
            <a:r>
              <a:rPr lang="en-US" sz="1800" b="1" dirty="0">
                <a:latin typeface="Consolas" charset="0"/>
                <a:ea typeface="Consolas" charset="0"/>
                <a:cs typeface="Consolas" charset="0"/>
              </a:rPr>
              <a:t> = </a:t>
            </a:r>
            <a:r>
              <a:rPr lang="en-US" sz="1800" b="1" dirty="0" err="1" smtClean="0">
                <a:latin typeface="Consolas" charset="0"/>
                <a:ea typeface="Consolas" charset="0"/>
                <a:cs typeface="Consolas" charset="0"/>
              </a:rPr>
              <a:t>showLS</a:t>
            </a:r>
            <a:endParaRPr lang="en-US" sz="1800" b="1" i="1" dirty="0">
              <a:solidFill>
                <a:schemeClr val="accent5"/>
              </a:solidFill>
              <a:latin typeface="Consolas" charset="0"/>
              <a:ea typeface="Consolas" charset="0"/>
              <a:cs typeface="Consolas" charset="0"/>
            </a:endParaRPr>
          </a:p>
          <a:p>
            <a:pPr marL="0" indent="0">
              <a:buNone/>
            </a:pPr>
            <a:endParaRPr lang="en-US" sz="1200" b="1" i="1" dirty="0" smtClean="0">
              <a:solidFill>
                <a:schemeClr val="accent5"/>
              </a:solidFill>
              <a:latin typeface="Consolas" charset="0"/>
              <a:ea typeface="Consolas" charset="0"/>
              <a:cs typeface="Consolas" charset="0"/>
            </a:endParaRPr>
          </a:p>
          <a:p>
            <a:pPr marL="0" indent="0">
              <a:buNone/>
            </a:pPr>
            <a:r>
              <a:rPr lang="en-US" sz="1800" b="1" i="1" dirty="0" smtClean="0">
                <a:solidFill>
                  <a:schemeClr val="accent5"/>
                </a:solidFill>
                <a:latin typeface="Consolas" charset="0"/>
                <a:ea typeface="Consolas" charset="0"/>
                <a:cs typeface="Consolas" charset="0"/>
              </a:rPr>
              <a:t>data </a:t>
            </a:r>
            <a:r>
              <a:rPr lang="en-US" sz="1800" b="1" i="1" dirty="0">
                <a:solidFill>
                  <a:schemeClr val="accent5"/>
                </a:solidFill>
                <a:latin typeface="Consolas" charset="0"/>
                <a:ea typeface="Consolas" charset="0"/>
                <a:cs typeface="Consolas" charset="0"/>
              </a:rPr>
              <a:t>instance Sing (o :: </a:t>
            </a:r>
            <a:r>
              <a:rPr lang="en-US" sz="1800" b="1" i="1" dirty="0" err="1">
                <a:solidFill>
                  <a:schemeClr val="accent5"/>
                </a:solidFill>
                <a:latin typeface="Consolas" charset="0"/>
                <a:ea typeface="Consolas" charset="0"/>
                <a:cs typeface="Consolas" charset="0"/>
              </a:rPr>
              <a:t>Occ</a:t>
            </a:r>
            <a:r>
              <a:rPr lang="en-US" sz="1800" b="1" i="1" dirty="0">
                <a:solidFill>
                  <a:schemeClr val="accent5"/>
                </a:solidFill>
                <a:latin typeface="Consolas" charset="0"/>
                <a:ea typeface="Consolas" charset="0"/>
                <a:cs typeface="Consolas" charset="0"/>
              </a:rPr>
              <a:t>) where</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SOnce</a:t>
            </a:r>
            <a:r>
              <a:rPr lang="en-US" sz="1800" b="1" i="1" dirty="0">
                <a:solidFill>
                  <a:schemeClr val="accent5"/>
                </a:solidFill>
                <a:latin typeface="Consolas" charset="0"/>
                <a:ea typeface="Consolas" charset="0"/>
                <a:cs typeface="Consolas" charset="0"/>
              </a:rPr>
              <a:t> :: Sing Once</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SOpt</a:t>
            </a:r>
            <a:r>
              <a:rPr lang="en-US" sz="1800" b="1" i="1" dirty="0">
                <a:solidFill>
                  <a:schemeClr val="accent5"/>
                </a:solidFill>
                <a:latin typeface="Consolas" charset="0"/>
                <a:ea typeface="Consolas" charset="0"/>
                <a:cs typeface="Consolas" charset="0"/>
              </a:rPr>
              <a:t>  :: Sing Opt</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SMany</a:t>
            </a:r>
            <a:r>
              <a:rPr lang="en-US" sz="1800" b="1" i="1" dirty="0">
                <a:solidFill>
                  <a:schemeClr val="accent5"/>
                </a:solidFill>
                <a:latin typeface="Consolas" charset="0"/>
                <a:ea typeface="Consolas" charset="0"/>
                <a:cs typeface="Consolas" charset="0"/>
              </a:rPr>
              <a:t> :: Sing Many</a:t>
            </a:r>
          </a:p>
        </p:txBody>
      </p:sp>
    </p:spTree>
    <p:extLst>
      <p:ext uri="{BB962C8B-B14F-4D97-AF65-F5344CB8AC3E}">
        <p14:creationId xmlns:p14="http://schemas.microsoft.com/office/powerpoint/2010/main" val="60968794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01790" y="3439769"/>
            <a:ext cx="5362757" cy="1157133"/>
          </a:xfrm>
        </p:spPr>
        <p:txBody>
          <a:bodyPr>
            <a:noAutofit/>
          </a:bodyPr>
          <a:lstStyle/>
          <a:p>
            <a:r>
              <a:rPr lang="en-US" sz="2800" dirty="0">
                <a:latin typeface="Zapfino" charset="0"/>
                <a:ea typeface="Zapfino" charset="0"/>
                <a:cs typeface="Zapfino" charset="0"/>
              </a:rPr>
              <a:t>Equivalence proofs</a:t>
            </a:r>
          </a:p>
        </p:txBody>
      </p:sp>
      <p:sp>
        <p:nvSpPr>
          <p:cNvPr id="5" name="Subtitle 4"/>
          <p:cNvSpPr>
            <a:spLocks noGrp="1"/>
          </p:cNvSpPr>
          <p:nvPr>
            <p:ph type="subTitle" idx="1"/>
          </p:nvPr>
        </p:nvSpPr>
        <p:spPr/>
        <p:txBody>
          <a:bodyPr>
            <a:normAutofit fontScale="85000" lnSpcReduction="10000"/>
          </a:bodyPr>
          <a:lstStyle/>
          <a:p>
            <a:r>
              <a:rPr lang="en-US" dirty="0" smtClean="0"/>
              <a:t>Type checker must reason about program equivalence, and sometimes needs help</a:t>
            </a:r>
            <a:endParaRPr lang="en-US" dirty="0"/>
          </a:p>
        </p:txBody>
      </p:sp>
    </p:spTree>
    <p:extLst>
      <p:ext uri="{BB962C8B-B14F-4D97-AF65-F5344CB8AC3E}">
        <p14:creationId xmlns:p14="http://schemas.microsoft.com/office/powerpoint/2010/main" val="181034568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with type indices</a:t>
            </a:r>
            <a:endParaRPr lang="en-US" dirty="0"/>
          </a:p>
        </p:txBody>
      </p:sp>
      <p:sp>
        <p:nvSpPr>
          <p:cNvPr id="3" name="Content Placeholder 2"/>
          <p:cNvSpPr>
            <a:spLocks noGrp="1"/>
          </p:cNvSpPr>
          <p:nvPr>
            <p:ph idx="1"/>
          </p:nvPr>
        </p:nvSpPr>
        <p:spPr>
          <a:noFill/>
          <a:ln>
            <a:noFill/>
          </a:ln>
        </p:spPr>
        <p:style>
          <a:lnRef idx="2">
            <a:schemeClr val="accent6"/>
          </a:lnRef>
          <a:fillRef idx="1">
            <a:schemeClr val="lt1"/>
          </a:fillRef>
          <a:effectRef idx="0">
            <a:schemeClr val="accent6"/>
          </a:effectRef>
          <a:fontRef idx="minor">
            <a:schemeClr val="dk1"/>
          </a:fontRef>
        </p:style>
        <p:txBody>
          <a:bodyPr>
            <a:noAutofit/>
          </a:bodyPr>
          <a:lstStyle/>
          <a:p>
            <a:pPr>
              <a:spcBef>
                <a:spcPts val="150"/>
              </a:spcBef>
              <a:buNone/>
            </a:pPr>
            <a:r>
              <a:rPr lang="en-US" sz="2000" b="1" dirty="0">
                <a:solidFill>
                  <a:schemeClr val="accent3"/>
                </a:solidFill>
                <a:latin typeface="Consolas"/>
                <a:ea typeface="Osaka"/>
                <a:cs typeface="Consolas"/>
              </a:rPr>
              <a:t>data</a:t>
            </a:r>
            <a:r>
              <a:rPr lang="en-US" sz="2000" b="1" dirty="0">
                <a:latin typeface="Consolas"/>
                <a:ea typeface="Osaka"/>
                <a:cs typeface="Consolas"/>
              </a:rPr>
              <a:t> </a:t>
            </a:r>
            <a:r>
              <a:rPr lang="en-US" sz="2000" b="1" dirty="0" smtClean="0">
                <a:latin typeface="Consolas"/>
                <a:ea typeface="Osaka"/>
                <a:cs typeface="Consolas"/>
              </a:rPr>
              <a:t>RE </a:t>
            </a:r>
            <a:r>
              <a:rPr lang="en-US" sz="2000" b="1" dirty="0" smtClean="0">
                <a:solidFill>
                  <a:schemeClr val="tx1"/>
                </a:solidFill>
                <a:latin typeface="Consolas"/>
                <a:ea typeface="Osaka"/>
                <a:cs typeface="Consolas"/>
              </a:rPr>
              <a:t>::</a:t>
            </a:r>
            <a:r>
              <a:rPr lang="en-US" sz="2000" b="1" dirty="0" smtClean="0">
                <a:solidFill>
                  <a:schemeClr val="accent5"/>
                </a:solidFill>
                <a:latin typeface="Consolas"/>
                <a:ea typeface="Osaka"/>
                <a:cs typeface="Consolas"/>
              </a:rPr>
              <a:t> </a:t>
            </a:r>
            <a:r>
              <a:rPr lang="en-US" sz="2000" b="1" dirty="0" err="1" smtClean="0">
                <a:solidFill>
                  <a:schemeClr val="accent5"/>
                </a:solidFill>
                <a:latin typeface="Consolas"/>
                <a:ea typeface="Osaka"/>
                <a:cs typeface="Consolas"/>
              </a:rPr>
              <a:t>OccMap</a:t>
            </a:r>
            <a:r>
              <a:rPr lang="en-US" sz="2000" b="1" dirty="0">
                <a:solidFill>
                  <a:schemeClr val="tx1"/>
                </a:solidFill>
                <a:latin typeface="Consolas"/>
                <a:ea typeface="Osaka"/>
                <a:cs typeface="Consolas"/>
              </a:rPr>
              <a:t> </a:t>
            </a:r>
            <a:r>
              <a:rPr lang="en-US" sz="2000" b="1" dirty="0" smtClean="0">
                <a:solidFill>
                  <a:schemeClr val="tx1"/>
                </a:solidFill>
                <a:latin typeface="Consolas"/>
                <a:ea typeface="Osaka"/>
                <a:cs typeface="Consolas"/>
              </a:rPr>
              <a:t>-&gt; Type</a:t>
            </a:r>
            <a:r>
              <a:rPr lang="en-US" sz="2000" b="1" dirty="0" smtClean="0">
                <a:solidFill>
                  <a:schemeClr val="accent5"/>
                </a:solidFill>
                <a:latin typeface="Consolas"/>
                <a:ea typeface="Osaka"/>
                <a:cs typeface="Consolas"/>
              </a:rPr>
              <a:t> </a:t>
            </a:r>
            <a:r>
              <a:rPr lang="en-US" sz="2000" b="1" dirty="0" smtClean="0">
                <a:latin typeface="Consolas"/>
                <a:ea typeface="Osaka"/>
                <a:cs typeface="Consolas"/>
              </a:rPr>
              <a:t> </a:t>
            </a:r>
            <a:r>
              <a:rPr lang="en-US" sz="2000" b="1" dirty="0">
                <a:solidFill>
                  <a:schemeClr val="accent3"/>
                </a:solidFill>
                <a:latin typeface="Consolas"/>
                <a:ea typeface="Osaka"/>
                <a:cs typeface="Consolas"/>
              </a:rPr>
              <a:t>where</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 </a:t>
            </a:r>
            <a:r>
              <a:rPr lang="en-US" sz="2000" b="1" dirty="0" smtClean="0">
                <a:latin typeface="Consolas"/>
                <a:ea typeface="Osaka"/>
                <a:cs typeface="Consolas"/>
              </a:rPr>
              <a:t>RE </a:t>
            </a:r>
            <a:r>
              <a:rPr lang="en-US" sz="2000" b="1" dirty="0" smtClean="0">
                <a:solidFill>
                  <a:schemeClr val="accent5"/>
                </a:solidFill>
                <a:latin typeface="Consolas"/>
                <a:ea typeface="Osaka"/>
                <a:cs typeface="Consolas"/>
              </a:rPr>
              <a:t>'[]</a:t>
            </a:r>
            <a:endParaRPr lang="en-US" sz="2000" b="1" dirty="0">
              <a:solidFill>
                <a:schemeClr val="accent5"/>
              </a:solidFill>
              <a:latin typeface="Consolas"/>
              <a:ea typeface="Osaka"/>
              <a:cs typeface="Consolas"/>
            </a:endParaRPr>
          </a:p>
          <a:p>
            <a:pPr>
              <a:spcBef>
                <a:spcPts val="150"/>
              </a:spcBef>
              <a:buNone/>
            </a:pPr>
            <a:r>
              <a:rPr lang="en-US" sz="2000" b="1" dirty="0" smtClean="0">
                <a:solidFill>
                  <a:schemeClr val="accent4"/>
                </a:solidFill>
                <a:latin typeface="Consolas"/>
                <a:ea typeface="Osaka"/>
                <a:cs typeface="Consolas"/>
              </a:rPr>
              <a:t>  </a:t>
            </a:r>
            <a:r>
              <a:rPr lang="en-US" sz="2000" b="1" dirty="0" err="1" smtClean="0">
                <a:solidFill>
                  <a:schemeClr val="accent4"/>
                </a:solidFill>
                <a:latin typeface="Consolas"/>
                <a:ea typeface="Osaka"/>
                <a:cs typeface="Consolas"/>
              </a:rPr>
              <a:t>Ralt</a:t>
            </a:r>
            <a:r>
              <a:rPr lang="en-US" sz="2000" b="1" dirty="0" smtClean="0">
                <a:latin typeface="Consolas"/>
                <a:ea typeface="Osaka"/>
                <a:cs typeface="Consolas"/>
              </a:rPr>
              <a:t>   </a:t>
            </a:r>
            <a:r>
              <a:rPr lang="en-US" sz="2000" b="1" dirty="0">
                <a:latin typeface="Consolas"/>
                <a:ea typeface="Osaka"/>
                <a:cs typeface="Consolas"/>
              </a:rPr>
              <a:t>:: </a:t>
            </a:r>
            <a:r>
              <a:rPr lang="en-US" sz="2000" b="1" dirty="0" smtClean="0">
                <a:latin typeface="Consolas"/>
                <a:ea typeface="Osaka"/>
                <a:cs typeface="Consolas"/>
              </a:rPr>
              <a:t>RE </a:t>
            </a:r>
            <a:r>
              <a:rPr lang="en-US" sz="2000" b="1" dirty="0">
                <a:solidFill>
                  <a:schemeClr val="accent5"/>
                </a:solidFill>
                <a:latin typeface="Consolas"/>
                <a:ea typeface="Osaka"/>
                <a:cs typeface="Consolas"/>
              </a:rPr>
              <a:t>s1</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s2</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(Alt s1 s2)</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Rseq</a:t>
            </a:r>
            <a:r>
              <a:rPr lang="en-US" sz="2000" b="1" dirty="0">
                <a:latin typeface="Consolas"/>
                <a:ea typeface="Osaka"/>
                <a:cs typeface="Consolas"/>
              </a:rPr>
              <a:t>   :: </a:t>
            </a:r>
            <a:r>
              <a:rPr lang="en-US" sz="2000" b="1" dirty="0" smtClean="0">
                <a:latin typeface="Consolas"/>
                <a:ea typeface="Osaka"/>
                <a:cs typeface="Consolas"/>
              </a:rPr>
              <a:t>RE </a:t>
            </a:r>
            <a:r>
              <a:rPr lang="en-US" sz="2000" b="1" dirty="0">
                <a:solidFill>
                  <a:schemeClr val="accent5"/>
                </a:solidFill>
                <a:latin typeface="Consolas"/>
                <a:ea typeface="Osaka"/>
                <a:cs typeface="Consolas"/>
              </a:rPr>
              <a:t>s1</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s2</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(Merge s1 s2)</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latin typeface="Consolas"/>
                <a:ea typeface="Osaka"/>
                <a:cs typeface="Consolas"/>
              </a:rPr>
              <a:t>  :: </a:t>
            </a:r>
            <a:r>
              <a:rPr lang="en-US" sz="2000" b="1" dirty="0" smtClean="0">
                <a:latin typeface="Consolas"/>
                <a:ea typeface="Osaka"/>
                <a:cs typeface="Consolas"/>
              </a:rPr>
              <a:t>RE </a:t>
            </a:r>
            <a:r>
              <a:rPr lang="en-US" sz="2000" b="1" dirty="0">
                <a:solidFill>
                  <a:schemeClr val="accent5"/>
                </a:solidFill>
                <a:latin typeface="Consolas"/>
                <a:ea typeface="Osaka"/>
                <a:cs typeface="Consolas"/>
              </a:rPr>
              <a:t>s</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(Repeat s)</a:t>
            </a:r>
            <a:r>
              <a:rPr lang="en-US" sz="2000" b="1" dirty="0">
                <a:latin typeface="Consolas"/>
                <a:ea typeface="Osaka"/>
                <a:cs typeface="Consolas"/>
              </a:rPr>
              <a:t> </a:t>
            </a:r>
          </a:p>
          <a:p>
            <a:pPr>
              <a:spcBef>
                <a:spcPts val="150"/>
              </a:spcBef>
              <a:buNone/>
            </a:pPr>
            <a:r>
              <a:rPr lang="en-US" sz="2000" b="1" dirty="0">
                <a:latin typeface="Consolas"/>
                <a:ea typeface="Osaka"/>
                <a:cs typeface="Consolas"/>
              </a:rPr>
              <a:t>  </a:t>
            </a:r>
            <a:r>
              <a:rPr lang="mr-IN" sz="2000" b="1" dirty="0" smtClean="0">
                <a:latin typeface="Consolas"/>
                <a:ea typeface="Osaka"/>
                <a:cs typeface="Consolas"/>
              </a:rPr>
              <a:t>…</a:t>
            </a:r>
            <a:endParaRPr lang="en-US" sz="2000" b="1" dirty="0" smtClean="0">
              <a:latin typeface="Consolas"/>
              <a:ea typeface="Osaka"/>
              <a:cs typeface="Consolas"/>
            </a:endParaRPr>
          </a:p>
          <a:p>
            <a:pPr>
              <a:spcBef>
                <a:spcPts val="150"/>
              </a:spcBef>
              <a:buNone/>
            </a:pPr>
            <a:endParaRPr lang="en-US" sz="2000" b="1" dirty="0">
              <a:latin typeface="Consolas"/>
              <a:ea typeface="Osaka"/>
              <a:cs typeface="Consolas"/>
            </a:endParaRP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 </a:t>
            </a:r>
            <a:r>
              <a:rPr lang="en-US" sz="2000" b="1" dirty="0" smtClean="0">
                <a:latin typeface="Consolas"/>
                <a:ea typeface="Osaka"/>
                <a:cs typeface="Consolas"/>
              </a:rPr>
              <a:t>RE </a:t>
            </a:r>
            <a:r>
              <a:rPr lang="en-US" sz="2000" b="1" dirty="0">
                <a:solidFill>
                  <a:schemeClr val="accent5"/>
                </a:solidFill>
                <a:latin typeface="Consolas"/>
                <a:ea typeface="Osaka"/>
                <a:cs typeface="Consolas"/>
              </a:rPr>
              <a:t>s1</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s2</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(Merge s1 s2)</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r2 = r2</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r1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 r1</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r1 r2     = </a:t>
            </a:r>
            <a:r>
              <a:rPr lang="en-US" sz="2000" b="1" dirty="0" err="1">
                <a:solidFill>
                  <a:schemeClr val="accent4"/>
                </a:solidFill>
                <a:latin typeface="Consolas"/>
                <a:ea typeface="Osaka"/>
                <a:cs typeface="Consolas"/>
              </a:rPr>
              <a:t>Rseq</a:t>
            </a:r>
            <a:r>
              <a:rPr lang="en-US" sz="2000" b="1" dirty="0">
                <a:solidFill>
                  <a:schemeClr val="accent4"/>
                </a:solidFill>
                <a:latin typeface="Consolas"/>
                <a:ea typeface="Osaka"/>
                <a:cs typeface="Consolas"/>
              </a:rPr>
              <a:t> </a:t>
            </a:r>
            <a:r>
              <a:rPr lang="en-US" sz="2000" b="1" dirty="0">
                <a:latin typeface="Consolas"/>
                <a:ea typeface="Osaka"/>
                <a:cs typeface="Consolas"/>
              </a:rPr>
              <a:t>r1 r2</a:t>
            </a:r>
          </a:p>
        </p:txBody>
      </p:sp>
      <p:sp>
        <p:nvSpPr>
          <p:cNvPr id="5" name="TextBox 4"/>
          <p:cNvSpPr txBox="1"/>
          <p:nvPr/>
        </p:nvSpPr>
        <p:spPr>
          <a:xfrm>
            <a:off x="3406090" y="3483618"/>
            <a:ext cx="2970685" cy="369332"/>
          </a:xfrm>
          <a:prstGeom prst="rect">
            <a:avLst/>
          </a:prstGeom>
          <a:noFill/>
        </p:spPr>
        <p:txBody>
          <a:bodyPr wrap="none" rtlCol="0">
            <a:spAutoFit/>
          </a:bodyPr>
          <a:lstStyle/>
          <a:p>
            <a:r>
              <a:rPr lang="en-US" b="1" dirty="0">
                <a:solidFill>
                  <a:schemeClr val="accent1"/>
                </a:solidFill>
                <a:latin typeface="Consolas"/>
                <a:ea typeface="Osaka"/>
                <a:cs typeface="Consolas"/>
              </a:rPr>
              <a:t>-- Merge </a:t>
            </a:r>
            <a:r>
              <a:rPr lang="en-US" b="1" dirty="0" smtClean="0">
                <a:solidFill>
                  <a:schemeClr val="accent1"/>
                </a:solidFill>
                <a:latin typeface="Consolas"/>
                <a:ea typeface="Osaka"/>
                <a:cs typeface="Consolas"/>
              </a:rPr>
              <a:t>'[] </a:t>
            </a:r>
            <a:r>
              <a:rPr lang="en-US" b="1" dirty="0">
                <a:solidFill>
                  <a:schemeClr val="accent1"/>
                </a:solidFill>
                <a:latin typeface="Consolas"/>
                <a:ea typeface="Osaka"/>
                <a:cs typeface="Consolas"/>
              </a:rPr>
              <a:t>s2 ~ s2  </a:t>
            </a:r>
            <a:endParaRPr lang="en-US" b="1" dirty="0" smtClean="0">
              <a:solidFill>
                <a:schemeClr val="accent1"/>
              </a:solidFill>
              <a:latin typeface="Consolas"/>
              <a:ea typeface="Osaka"/>
              <a:cs typeface="Consolas"/>
            </a:endParaRPr>
          </a:p>
        </p:txBody>
      </p:sp>
    </p:spTree>
    <p:extLst>
      <p:ext uri="{BB962C8B-B14F-4D97-AF65-F5344CB8AC3E}">
        <p14:creationId xmlns:p14="http://schemas.microsoft.com/office/powerpoint/2010/main" val="19655099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with type indices</a:t>
            </a:r>
            <a:endParaRPr lang="en-US" dirty="0"/>
          </a:p>
        </p:txBody>
      </p:sp>
      <p:sp>
        <p:nvSpPr>
          <p:cNvPr id="3" name="Content Placeholder 2"/>
          <p:cNvSpPr>
            <a:spLocks noGrp="1"/>
          </p:cNvSpPr>
          <p:nvPr>
            <p:ph idx="1"/>
          </p:nvPr>
        </p:nvSpPr>
        <p:spPr>
          <a:xfrm>
            <a:off x="628650" y="1168920"/>
            <a:ext cx="7905750" cy="2902722"/>
          </a:xfrm>
          <a:ln>
            <a:noFill/>
          </a:ln>
        </p:spPr>
        <p:style>
          <a:lnRef idx="2">
            <a:schemeClr val="accent6"/>
          </a:lnRef>
          <a:fillRef idx="1">
            <a:schemeClr val="lt1"/>
          </a:fillRef>
          <a:effectRef idx="0">
            <a:schemeClr val="accent6"/>
          </a:effectRef>
          <a:fontRef idx="minor">
            <a:schemeClr val="dk1"/>
          </a:fontRef>
        </p:style>
        <p:txBody>
          <a:bodyPr>
            <a:noAutofit/>
          </a:bodyPr>
          <a:lstStyle/>
          <a:p>
            <a:pPr>
              <a:buNone/>
            </a:pPr>
            <a:r>
              <a:rPr lang="en-US" sz="1650" b="1" dirty="0">
                <a:solidFill>
                  <a:schemeClr val="accent3"/>
                </a:solidFill>
                <a:latin typeface="Consolas"/>
                <a:ea typeface="Osaka"/>
                <a:cs typeface="Consolas"/>
              </a:rPr>
              <a:t>type family</a:t>
            </a: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(s </a:t>
            </a:r>
            <a:r>
              <a:rPr lang="en-US" sz="1650" b="1" dirty="0" smtClean="0">
                <a:latin typeface="Consolas"/>
                <a:ea typeface="Osaka"/>
                <a:cs typeface="Consolas"/>
              </a:rPr>
              <a:t>:: </a:t>
            </a:r>
            <a:r>
              <a:rPr lang="en-US" sz="1650" b="1" dirty="0" err="1" smtClean="0">
                <a:solidFill>
                  <a:schemeClr val="accent4"/>
                </a:solidFill>
                <a:latin typeface="Consolas"/>
                <a:ea typeface="Osaka"/>
                <a:cs typeface="Consolas"/>
              </a:rPr>
              <a:t>OccMap</a:t>
            </a:r>
            <a:r>
              <a:rPr lang="en-US" sz="1650" b="1" dirty="0" smtClean="0">
                <a:latin typeface="Consolas"/>
                <a:ea typeface="Osaka"/>
                <a:cs typeface="Consolas"/>
              </a:rPr>
              <a:t>) </a:t>
            </a:r>
            <a:r>
              <a:rPr lang="en-US" sz="1650" b="1" dirty="0">
                <a:latin typeface="Consolas"/>
                <a:ea typeface="Osaka"/>
                <a:cs typeface="Consolas"/>
              </a:rPr>
              <a:t>:: </a:t>
            </a:r>
            <a:r>
              <a:rPr lang="en-US" sz="1650" b="1" dirty="0" err="1" smtClean="0">
                <a:solidFill>
                  <a:schemeClr val="accent4"/>
                </a:solidFill>
                <a:latin typeface="Consolas"/>
                <a:ea typeface="Osaka"/>
                <a:cs typeface="Consolas"/>
              </a:rPr>
              <a:t>OccMap</a:t>
            </a:r>
            <a:r>
              <a:rPr lang="en-US" sz="1650" b="1" dirty="0" smtClean="0">
                <a:latin typeface="Consolas"/>
                <a:ea typeface="Osaka"/>
                <a:cs typeface="Consolas"/>
              </a:rPr>
              <a:t> </a:t>
            </a:r>
            <a:r>
              <a:rPr lang="en-US" sz="1650" b="1" dirty="0">
                <a:solidFill>
                  <a:schemeClr val="accent3"/>
                </a:solidFill>
                <a:latin typeface="Consolas"/>
                <a:ea typeface="Osaka"/>
                <a:cs typeface="Consolas"/>
              </a:rPr>
              <a:t>where   </a:t>
            </a:r>
          </a:p>
          <a:p>
            <a:pPr>
              <a:buNone/>
            </a:pP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a:t>
            </a:r>
            <a:r>
              <a:rPr lang="en-US" sz="1650" b="1" dirty="0" smtClean="0">
                <a:latin typeface="Consolas"/>
                <a:ea typeface="Osaka"/>
                <a:cs typeface="Consolas"/>
              </a:rPr>
              <a:t>'[]         = '[]   </a:t>
            </a:r>
            <a:endParaRPr lang="en-US" sz="1650" b="1" dirty="0">
              <a:latin typeface="Consolas"/>
              <a:ea typeface="Osaka"/>
              <a:cs typeface="Consolas"/>
            </a:endParaRPr>
          </a:p>
          <a:p>
            <a:pPr>
              <a:buNone/>
            </a:pP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a:t>
            </a:r>
            <a:r>
              <a:rPr lang="en-US" sz="1650" b="1" dirty="0" smtClean="0">
                <a:latin typeface="Consolas"/>
                <a:ea typeface="Osaka"/>
                <a:cs typeface="Consolas"/>
              </a:rPr>
              <a:t>((</a:t>
            </a:r>
            <a:r>
              <a:rPr lang="en-US" sz="1650" b="1" dirty="0" err="1">
                <a:latin typeface="Consolas"/>
                <a:ea typeface="Osaka"/>
                <a:cs typeface="Consolas"/>
              </a:rPr>
              <a:t>k</a:t>
            </a:r>
            <a:r>
              <a:rPr lang="en-US" sz="1650" b="1" dirty="0" err="1" smtClean="0">
                <a:latin typeface="Consolas"/>
                <a:ea typeface="Osaka"/>
                <a:cs typeface="Consolas"/>
              </a:rPr>
              <a:t>,o</a:t>
            </a:r>
            <a:r>
              <a:rPr lang="en-US" sz="1650" b="1" dirty="0" smtClean="0">
                <a:latin typeface="Consolas"/>
                <a:ea typeface="Osaka"/>
                <a:cs typeface="Consolas"/>
              </a:rPr>
              <a:t>) </a:t>
            </a:r>
            <a:r>
              <a:rPr lang="en-US" sz="1650" b="1" dirty="0" smtClean="0">
                <a:solidFill>
                  <a:schemeClr val="accent4"/>
                </a:solidFill>
                <a:latin typeface="Consolas"/>
                <a:ea typeface="Osaka"/>
                <a:cs typeface="Consolas"/>
              </a:rPr>
              <a:t>: </a:t>
            </a:r>
            <a:r>
              <a:rPr lang="en-US" sz="1650" b="1" dirty="0" smtClean="0">
                <a:latin typeface="Consolas"/>
                <a:ea typeface="Osaka"/>
                <a:cs typeface="Consolas"/>
              </a:rPr>
              <a:t>t</a:t>
            </a:r>
            <a:r>
              <a:rPr lang="en-US" sz="1650" b="1" dirty="0">
                <a:latin typeface="Consolas"/>
                <a:ea typeface="Osaka"/>
                <a:cs typeface="Consolas"/>
              </a:rPr>
              <a:t>) = </a:t>
            </a:r>
            <a:r>
              <a:rPr lang="en-US" sz="1650" b="1" dirty="0" smtClean="0">
                <a:latin typeface="Consolas"/>
                <a:ea typeface="Osaka"/>
                <a:cs typeface="Consolas"/>
              </a:rPr>
              <a:t>(</a:t>
            </a:r>
            <a:r>
              <a:rPr lang="en-US" sz="1650" b="1" dirty="0">
                <a:latin typeface="Consolas"/>
                <a:ea typeface="Osaka"/>
                <a:cs typeface="Consolas"/>
              </a:rPr>
              <a:t>k</a:t>
            </a:r>
            <a:r>
              <a:rPr lang="en-US" sz="1650" b="1" dirty="0" smtClean="0">
                <a:latin typeface="Consolas"/>
                <a:ea typeface="Osaka"/>
                <a:cs typeface="Consolas"/>
              </a:rPr>
              <a:t>, </a:t>
            </a:r>
            <a:r>
              <a:rPr lang="en-US" sz="1650" b="1" dirty="0">
                <a:solidFill>
                  <a:schemeClr val="accent4"/>
                </a:solidFill>
                <a:latin typeface="Consolas"/>
                <a:ea typeface="Osaka"/>
                <a:cs typeface="Consolas"/>
              </a:rPr>
              <a:t>Many</a:t>
            </a:r>
            <a:r>
              <a:rPr lang="en-US" sz="1650" b="1" dirty="0">
                <a:latin typeface="Consolas"/>
                <a:ea typeface="Osaka"/>
                <a:cs typeface="Consolas"/>
              </a:rPr>
              <a:t>) </a:t>
            </a:r>
            <a:r>
              <a:rPr lang="en-US" sz="1650" b="1" dirty="0">
                <a:solidFill>
                  <a:schemeClr val="accent4"/>
                </a:solidFill>
                <a:latin typeface="Consolas"/>
                <a:ea typeface="Osaka"/>
                <a:cs typeface="Consolas"/>
              </a:rPr>
              <a:t>:</a:t>
            </a: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t</a:t>
            </a:r>
          </a:p>
          <a:p>
            <a:pPr>
              <a:buNone/>
            </a:pPr>
            <a:endParaRPr lang="en-US" sz="1650" b="1" dirty="0">
              <a:latin typeface="Consolas"/>
              <a:ea typeface="Osaka"/>
              <a:cs typeface="Consolas"/>
            </a:endParaRPr>
          </a:p>
          <a:p>
            <a:pPr>
              <a:buNone/>
            </a:pPr>
            <a:r>
              <a:rPr lang="en-US" sz="1650" b="1" dirty="0" err="1">
                <a:latin typeface="Consolas"/>
                <a:ea typeface="Osaka"/>
                <a:cs typeface="Consolas"/>
              </a:rPr>
              <a:t>rstar</a:t>
            </a:r>
            <a:r>
              <a:rPr lang="en-US" sz="1650" b="1" dirty="0">
                <a:latin typeface="Consolas"/>
                <a:ea typeface="Osaka"/>
                <a:cs typeface="Consolas"/>
              </a:rPr>
              <a:t> :: </a:t>
            </a:r>
            <a:r>
              <a:rPr lang="en-US" sz="1650" b="1" dirty="0" smtClean="0">
                <a:latin typeface="Consolas"/>
                <a:ea typeface="Osaka"/>
                <a:cs typeface="Consolas"/>
              </a:rPr>
              <a:t>RE </a:t>
            </a:r>
            <a:r>
              <a:rPr lang="en-US" sz="1650" b="1" dirty="0">
                <a:latin typeface="Consolas"/>
                <a:ea typeface="Osaka"/>
                <a:cs typeface="Consolas"/>
              </a:rPr>
              <a:t>s -&gt; </a:t>
            </a:r>
            <a:r>
              <a:rPr lang="en-US" sz="1650" b="1" dirty="0" smtClean="0">
                <a:latin typeface="Consolas"/>
                <a:ea typeface="Osaka"/>
                <a:cs typeface="Consolas"/>
              </a:rPr>
              <a:t>RE </a:t>
            </a:r>
            <a:r>
              <a:rPr lang="en-US" sz="1650" b="1" dirty="0">
                <a:latin typeface="Consolas"/>
                <a:ea typeface="Osaka"/>
                <a:cs typeface="Consolas"/>
              </a:rPr>
              <a:t>(</a:t>
            </a:r>
            <a:r>
              <a:rPr lang="en-US" sz="1650" b="1" dirty="0">
                <a:solidFill>
                  <a:schemeClr val="accent4"/>
                </a:solidFill>
                <a:latin typeface="Consolas"/>
                <a:ea typeface="Osaka"/>
                <a:cs typeface="Consolas"/>
              </a:rPr>
              <a:t>Repeat</a:t>
            </a:r>
            <a:r>
              <a:rPr lang="en-US" sz="1650" b="1" dirty="0">
                <a:latin typeface="Consolas"/>
                <a:ea typeface="Osaka"/>
                <a:cs typeface="Consolas"/>
              </a:rPr>
              <a:t> s)</a:t>
            </a:r>
          </a:p>
          <a:p>
            <a:pPr>
              <a:buNone/>
            </a:pPr>
            <a:r>
              <a:rPr lang="en-US" sz="1650" b="1" dirty="0" err="1">
                <a:latin typeface="Consolas"/>
                <a:ea typeface="Osaka"/>
                <a:cs typeface="Consolas"/>
              </a:rPr>
              <a:t>rstar</a:t>
            </a:r>
            <a:r>
              <a:rPr lang="en-US" sz="1650" b="1" dirty="0">
                <a:latin typeface="Consolas"/>
                <a:ea typeface="Osaka"/>
                <a:cs typeface="Consolas"/>
              </a:rPr>
              <a:t> </a:t>
            </a:r>
            <a:r>
              <a:rPr lang="en-US" sz="1650" b="1" dirty="0" err="1">
                <a:solidFill>
                  <a:schemeClr val="accent4"/>
                </a:solidFill>
                <a:latin typeface="Consolas"/>
                <a:ea typeface="Osaka"/>
                <a:cs typeface="Consolas"/>
              </a:rPr>
              <a:t>Rempty</a:t>
            </a:r>
            <a:r>
              <a:rPr lang="en-US" sz="1650" b="1" dirty="0">
                <a:latin typeface="Consolas"/>
                <a:ea typeface="Osaka"/>
                <a:cs typeface="Consolas"/>
              </a:rPr>
              <a:t>    = </a:t>
            </a:r>
            <a:r>
              <a:rPr lang="en-US" sz="1650" b="1" dirty="0" err="1">
                <a:solidFill>
                  <a:schemeClr val="accent4"/>
                </a:solidFill>
                <a:latin typeface="Consolas"/>
                <a:ea typeface="Osaka"/>
                <a:cs typeface="Consolas"/>
              </a:rPr>
              <a:t>Rempty</a:t>
            </a:r>
            <a:r>
              <a:rPr lang="en-US" sz="1650" b="1" dirty="0">
                <a:latin typeface="Consolas"/>
                <a:ea typeface="Osaka"/>
                <a:cs typeface="Consolas"/>
              </a:rPr>
              <a:t>   </a:t>
            </a:r>
            <a:r>
              <a:rPr lang="en-US" sz="1650" b="1" dirty="0">
                <a:solidFill>
                  <a:schemeClr val="accent1"/>
                </a:solidFill>
                <a:latin typeface="Consolas"/>
                <a:ea typeface="Osaka"/>
                <a:cs typeface="Consolas"/>
              </a:rPr>
              <a:t>-- need: Repeat </a:t>
            </a:r>
            <a:r>
              <a:rPr lang="en-US" sz="1650" b="1" dirty="0" smtClean="0">
                <a:solidFill>
                  <a:schemeClr val="accent1"/>
                </a:solidFill>
                <a:latin typeface="Consolas"/>
                <a:ea typeface="Osaka"/>
                <a:cs typeface="Consolas"/>
              </a:rPr>
              <a:t>'[] </a:t>
            </a:r>
            <a:r>
              <a:rPr lang="en-US" sz="1650" b="1" dirty="0">
                <a:solidFill>
                  <a:schemeClr val="accent1"/>
                </a:solidFill>
                <a:latin typeface="Consolas"/>
                <a:ea typeface="Osaka"/>
                <a:cs typeface="Consolas"/>
              </a:rPr>
              <a:t>~ </a:t>
            </a:r>
            <a:r>
              <a:rPr lang="en-US" sz="1650" b="1" dirty="0" smtClean="0">
                <a:solidFill>
                  <a:schemeClr val="accent1"/>
                </a:solidFill>
                <a:latin typeface="Consolas"/>
                <a:ea typeface="Osaka"/>
                <a:cs typeface="Consolas"/>
              </a:rPr>
              <a:t>'[]</a:t>
            </a:r>
            <a:endParaRPr lang="en-US" sz="1650" b="1" dirty="0">
              <a:solidFill>
                <a:schemeClr val="accent1"/>
              </a:solidFill>
              <a:latin typeface="Consolas"/>
              <a:ea typeface="Osaka"/>
              <a:cs typeface="Consolas"/>
            </a:endParaRPr>
          </a:p>
          <a:p>
            <a:pPr>
              <a:buNone/>
            </a:pPr>
            <a:r>
              <a:rPr lang="en-US" sz="1650" b="1" dirty="0" err="1">
                <a:latin typeface="Consolas"/>
                <a:ea typeface="Osaka"/>
                <a:cs typeface="Consolas"/>
              </a:rPr>
              <a:t>rstar</a:t>
            </a:r>
            <a:r>
              <a:rPr lang="en-US" sz="1650" b="1" dirty="0">
                <a:latin typeface="Consolas"/>
                <a:ea typeface="Osaka"/>
                <a:cs typeface="Consolas"/>
              </a:rPr>
              <a:t> (</a:t>
            </a:r>
            <a:r>
              <a:rPr lang="en-US" sz="1650" b="1" dirty="0" err="1">
                <a:solidFill>
                  <a:schemeClr val="accent4"/>
                </a:solidFill>
                <a:latin typeface="Consolas"/>
                <a:ea typeface="Osaka"/>
                <a:cs typeface="Consolas"/>
              </a:rPr>
              <a:t>Rstar</a:t>
            </a:r>
            <a:r>
              <a:rPr lang="en-US" sz="1650" b="1" dirty="0">
                <a:solidFill>
                  <a:schemeClr val="accent4"/>
                </a:solidFill>
                <a:latin typeface="Consolas"/>
                <a:ea typeface="Osaka"/>
                <a:cs typeface="Consolas"/>
              </a:rPr>
              <a:t> </a:t>
            </a:r>
            <a:r>
              <a:rPr lang="en-US" sz="1650" b="1" dirty="0">
                <a:latin typeface="Consolas"/>
                <a:ea typeface="Osaka"/>
                <a:cs typeface="Consolas"/>
              </a:rPr>
              <a:t>r) = </a:t>
            </a:r>
            <a:r>
              <a:rPr lang="en-US" sz="1650" b="1" dirty="0" err="1">
                <a:solidFill>
                  <a:schemeClr val="accent4"/>
                </a:solidFill>
                <a:latin typeface="Consolas"/>
                <a:ea typeface="Osaka"/>
                <a:cs typeface="Consolas"/>
              </a:rPr>
              <a:t>Rstar</a:t>
            </a:r>
            <a:r>
              <a:rPr lang="en-US" sz="1650" b="1" dirty="0">
                <a:solidFill>
                  <a:schemeClr val="accent4"/>
                </a:solidFill>
                <a:latin typeface="Consolas"/>
                <a:ea typeface="Osaka"/>
                <a:cs typeface="Consolas"/>
              </a:rPr>
              <a:t> </a:t>
            </a:r>
            <a:r>
              <a:rPr lang="en-US" sz="1650" b="1" dirty="0">
                <a:latin typeface="Consolas"/>
                <a:ea typeface="Osaka"/>
                <a:cs typeface="Consolas"/>
              </a:rPr>
              <a:t>r</a:t>
            </a:r>
            <a:endParaRPr lang="en-US" sz="1650" b="1" dirty="0">
              <a:solidFill>
                <a:srgbClr val="FF0000"/>
              </a:solidFill>
              <a:latin typeface="Consolas"/>
              <a:ea typeface="Osaka"/>
              <a:cs typeface="Consolas"/>
            </a:endParaRPr>
          </a:p>
          <a:p>
            <a:pPr>
              <a:buNone/>
            </a:pPr>
            <a:r>
              <a:rPr lang="en-US" sz="1650" b="1" dirty="0" err="1">
                <a:latin typeface="Consolas"/>
                <a:ea typeface="Osaka"/>
                <a:cs typeface="Consolas"/>
              </a:rPr>
              <a:t>rstar</a:t>
            </a:r>
            <a:r>
              <a:rPr lang="en-US" sz="1650" b="1" dirty="0">
                <a:latin typeface="Consolas"/>
                <a:ea typeface="Osaka"/>
                <a:cs typeface="Consolas"/>
              </a:rPr>
              <a:t> r         = </a:t>
            </a:r>
            <a:r>
              <a:rPr lang="en-US" sz="1650" b="1" dirty="0" err="1">
                <a:solidFill>
                  <a:schemeClr val="accent4"/>
                </a:solidFill>
                <a:latin typeface="Consolas"/>
                <a:ea typeface="Osaka"/>
                <a:cs typeface="Consolas"/>
              </a:rPr>
              <a:t>Rstar</a:t>
            </a:r>
            <a:r>
              <a:rPr lang="en-US" sz="1650" b="1" dirty="0">
                <a:solidFill>
                  <a:schemeClr val="accent4"/>
                </a:solidFill>
                <a:latin typeface="Consolas"/>
                <a:ea typeface="Osaka"/>
                <a:cs typeface="Consolas"/>
              </a:rPr>
              <a:t> </a:t>
            </a:r>
            <a:r>
              <a:rPr lang="en-US" sz="1650" b="1" dirty="0">
                <a:latin typeface="Consolas"/>
                <a:ea typeface="Osaka"/>
                <a:cs typeface="Consolas"/>
              </a:rPr>
              <a:t>r</a:t>
            </a:r>
          </a:p>
        </p:txBody>
      </p:sp>
      <p:sp>
        <p:nvSpPr>
          <p:cNvPr id="4" name="TextBox 3"/>
          <p:cNvSpPr txBox="1"/>
          <p:nvPr/>
        </p:nvSpPr>
        <p:spPr>
          <a:xfrm>
            <a:off x="4027403" y="3471478"/>
            <a:ext cx="5205271" cy="600164"/>
          </a:xfrm>
          <a:prstGeom prst="rect">
            <a:avLst/>
          </a:prstGeom>
          <a:noFill/>
        </p:spPr>
        <p:txBody>
          <a:bodyPr wrap="none" rtlCol="0">
            <a:spAutoFit/>
          </a:bodyPr>
          <a:lstStyle/>
          <a:p>
            <a:r>
              <a:rPr lang="en-US" sz="1500" dirty="0">
                <a:latin typeface="Consolas" charset="0"/>
                <a:ea typeface="Consolas" charset="0"/>
                <a:cs typeface="Consolas" charset="0"/>
              </a:rPr>
              <a:t> • </a:t>
            </a:r>
            <a:r>
              <a:rPr lang="en-US" sz="1650" b="1" dirty="0">
                <a:solidFill>
                  <a:srgbClr val="FF0000"/>
                </a:solidFill>
                <a:latin typeface="Consolas" charset="0"/>
                <a:ea typeface="Consolas" charset="0"/>
                <a:cs typeface="Consolas" charset="0"/>
              </a:rPr>
              <a:t>Could not deduce: Repeat s ~ s      </a:t>
            </a:r>
          </a:p>
          <a:p>
            <a:r>
              <a:rPr lang="en-US" sz="1650" b="1" dirty="0">
                <a:solidFill>
                  <a:srgbClr val="FF0000"/>
                </a:solidFill>
                <a:latin typeface="Consolas" charset="0"/>
                <a:ea typeface="Consolas" charset="0"/>
                <a:cs typeface="Consolas" charset="0"/>
              </a:rPr>
              <a:t>    from the context: s ~ Repeat s1   </a:t>
            </a:r>
            <a:r>
              <a:rPr lang="en-US" sz="1650" dirty="0">
                <a:solidFill>
                  <a:srgbClr val="FF0000"/>
                </a:solidFill>
                <a:latin typeface="Consolas" charset="0"/>
                <a:ea typeface="Consolas" charset="0"/>
                <a:cs typeface="Consolas" charset="0"/>
              </a:rPr>
              <a:t>    </a:t>
            </a:r>
            <a:r>
              <a:rPr lang="en-US" sz="1500" dirty="0">
                <a:solidFill>
                  <a:srgbClr val="FF0000"/>
                </a:solidFill>
                <a:latin typeface="Consolas" charset="0"/>
                <a:ea typeface="Consolas" charset="0"/>
                <a:cs typeface="Consolas" charset="0"/>
              </a:rPr>
              <a:t> </a:t>
            </a:r>
          </a:p>
        </p:txBody>
      </p:sp>
      <p:sp>
        <p:nvSpPr>
          <p:cNvPr id="5" name="TextBox 4"/>
          <p:cNvSpPr txBox="1"/>
          <p:nvPr/>
        </p:nvSpPr>
        <p:spPr>
          <a:xfrm>
            <a:off x="1718917" y="4206536"/>
            <a:ext cx="4788490" cy="738664"/>
          </a:xfrm>
          <a:prstGeom prst="rect">
            <a:avLst/>
          </a:prstGeom>
          <a:noFill/>
        </p:spPr>
        <p:txBody>
          <a:bodyPr wrap="none" rtlCol="0">
            <a:spAutoFit/>
          </a:bodyPr>
          <a:lstStyle/>
          <a:p>
            <a:r>
              <a:rPr lang="en-US" sz="2100" dirty="0">
                <a:latin typeface="Tw Cen MT" charset="0"/>
                <a:ea typeface="Tw Cen MT" charset="0"/>
                <a:cs typeface="Tw Cen MT" charset="0"/>
              </a:rPr>
              <a:t>Need:  </a:t>
            </a:r>
            <a:r>
              <a:rPr lang="en-US" dirty="0">
                <a:latin typeface="Consolas" charset="0"/>
                <a:ea typeface="Consolas" charset="0"/>
                <a:cs typeface="Consolas" charset="0"/>
              </a:rPr>
              <a:t>Repeat (Repeat s1) ~ Repeat s1</a:t>
            </a:r>
            <a:endParaRPr lang="en-US" sz="2100" dirty="0">
              <a:latin typeface="Consolas" charset="0"/>
              <a:ea typeface="Consolas" charset="0"/>
              <a:cs typeface="Consolas" charset="0"/>
            </a:endParaRPr>
          </a:p>
          <a:p>
            <a:r>
              <a:rPr lang="en-US" sz="2100" dirty="0">
                <a:latin typeface="Tw Cen MT" charset="0"/>
                <a:ea typeface="Tw Cen MT" charset="0"/>
                <a:cs typeface="Tw Cen MT" charset="0"/>
              </a:rPr>
              <a:t>Not true by definition.  But provable!</a:t>
            </a:r>
          </a:p>
        </p:txBody>
      </p:sp>
      <p:sp>
        <p:nvSpPr>
          <p:cNvPr id="7" name="TextBox 6"/>
          <p:cNvSpPr txBox="1"/>
          <p:nvPr/>
        </p:nvSpPr>
        <p:spPr>
          <a:xfrm>
            <a:off x="3775480" y="3147003"/>
            <a:ext cx="1120820" cy="346249"/>
          </a:xfrm>
          <a:prstGeom prst="rect">
            <a:avLst/>
          </a:prstGeom>
          <a:noFill/>
        </p:spPr>
        <p:txBody>
          <a:bodyPr wrap="none" rtlCol="0">
            <a:spAutoFit/>
          </a:bodyPr>
          <a:lstStyle/>
          <a:p>
            <a:r>
              <a:rPr lang="en-US" sz="1650" b="1" dirty="0">
                <a:solidFill>
                  <a:srgbClr val="FF0000"/>
                </a:solidFill>
                <a:latin typeface="Consolas"/>
                <a:ea typeface="Osaka"/>
                <a:cs typeface="Consolas"/>
              </a:rPr>
              <a:t>-- oops!</a:t>
            </a:r>
            <a:endParaRPr lang="en-US" sz="1650" dirty="0">
              <a:latin typeface="Gill Sans Regular" charset="0"/>
            </a:endParaRPr>
          </a:p>
        </p:txBody>
      </p:sp>
    </p:spTree>
    <p:extLst>
      <p:ext uri="{BB962C8B-B14F-4D97-AF65-F5344CB8AC3E}">
        <p14:creationId xmlns:p14="http://schemas.microsoft.com/office/powerpoint/2010/main" val="17628537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68210"/>
          </a:xfrm>
        </p:spPr>
        <p:txBody>
          <a:bodyPr/>
          <a:lstStyle/>
          <a:p>
            <a:r>
              <a:rPr lang="en-US" dirty="0" smtClean="0"/>
              <a:t>Type classes to the rescue</a:t>
            </a:r>
            <a:endParaRPr lang="en-US" dirty="0"/>
          </a:p>
        </p:txBody>
      </p:sp>
      <p:sp>
        <p:nvSpPr>
          <p:cNvPr id="3" name="Content Placeholder 2"/>
          <p:cNvSpPr>
            <a:spLocks noGrp="1"/>
          </p:cNvSpPr>
          <p:nvPr>
            <p:ph idx="1"/>
          </p:nvPr>
        </p:nvSpPr>
        <p:spPr>
          <a:xfrm>
            <a:off x="547142" y="1123949"/>
            <a:ext cx="7968208" cy="3687201"/>
          </a:xfrm>
          <a:ln>
            <a:no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2000" b="1" dirty="0">
                <a:solidFill>
                  <a:schemeClr val="accent3"/>
                </a:solidFill>
                <a:latin typeface="Consolas"/>
                <a:ea typeface="Osaka"/>
                <a:cs typeface="Consolas"/>
              </a:rPr>
              <a:t>class</a:t>
            </a:r>
            <a:r>
              <a:rPr lang="en-US" sz="2000" b="1" dirty="0">
                <a:latin typeface="Consolas"/>
                <a:ea typeface="Osaka"/>
                <a:cs typeface="Consolas"/>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s) </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s)</a:t>
            </a:r>
            <a:r>
              <a:rPr lang="en-US" sz="2000" b="1" dirty="0" smtClean="0">
                <a:latin typeface="Consolas"/>
                <a:ea typeface="Osaka"/>
                <a:cs typeface="Consolas"/>
              </a:rPr>
              <a:t> </a:t>
            </a:r>
          </a:p>
          <a:p>
            <a:pPr marL="0" indent="0">
              <a:buNone/>
            </a:pPr>
            <a:r>
              <a:rPr lang="en-US" sz="2000" b="1" dirty="0">
                <a:latin typeface="Consolas"/>
                <a:ea typeface="Osaka"/>
                <a:cs typeface="Consolas"/>
              </a:rPr>
              <a:t> </a:t>
            </a:r>
            <a:r>
              <a:rPr lang="en-US" sz="2000" b="1" dirty="0" smtClean="0">
                <a:latin typeface="Consolas"/>
                <a:ea typeface="Osaka"/>
                <a:cs typeface="Consolas"/>
              </a:rPr>
              <a:t>     =&gt;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(s </a:t>
            </a:r>
            <a:r>
              <a:rPr lang="en-US" sz="2000" b="1" dirty="0">
                <a:latin typeface="Consolas"/>
                <a:ea typeface="Osaka"/>
                <a:cs typeface="Consolas"/>
              </a:rPr>
              <a:t>:: </a:t>
            </a:r>
            <a:r>
              <a:rPr lang="en-US" sz="2000" b="1" dirty="0" err="1" smtClean="0">
                <a:solidFill>
                  <a:schemeClr val="accent4"/>
                </a:solidFill>
                <a:latin typeface="Consolas"/>
                <a:ea typeface="Osaka"/>
                <a:cs typeface="Consolas"/>
              </a:rPr>
              <a:t>OccMap</a:t>
            </a:r>
            <a:r>
              <a:rPr lang="en-US" sz="2000" b="1" dirty="0" smtClean="0">
                <a:latin typeface="Consolas"/>
                <a:ea typeface="Osaka"/>
                <a:cs typeface="Consolas"/>
              </a:rPr>
              <a:t>)</a:t>
            </a:r>
            <a:endParaRPr lang="en-US" sz="2000" b="1" dirty="0">
              <a:latin typeface="Consolas"/>
              <a:ea typeface="Osaka"/>
              <a:cs typeface="Consolas"/>
            </a:endParaRP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                    </a:t>
            </a:r>
            <a:r>
              <a:rPr lang="en-US" sz="2000" b="1" dirty="0" smtClean="0">
                <a:solidFill>
                  <a:schemeClr val="accent1"/>
                </a:solidFill>
                <a:latin typeface="Consolas"/>
                <a:ea typeface="Osaka"/>
                <a:cs typeface="Consolas"/>
              </a:rPr>
              <a:t>-- </a:t>
            </a:r>
            <a:r>
              <a:rPr lang="en-US" sz="2000" b="1" dirty="0">
                <a:solidFill>
                  <a:schemeClr val="accent1"/>
                </a:solidFill>
                <a:latin typeface="Consolas"/>
                <a:ea typeface="Osaka"/>
                <a:cs typeface="Consolas"/>
              </a:rPr>
              <a:t>base case</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s</a:t>
            </a:r>
            <a:r>
              <a:rPr lang="en-US" sz="2000" b="1" dirty="0" smtClean="0">
                <a:latin typeface="Consolas"/>
                <a:ea typeface="Osaka"/>
                <a:cs typeface="Consolas"/>
              </a:rPr>
              <a:t>) </a:t>
            </a:r>
            <a:r>
              <a:rPr lang="en-US" sz="2000" b="1" dirty="0">
                <a:latin typeface="Consolas"/>
                <a:ea typeface="Osaka"/>
                <a:cs typeface="Consolas"/>
              </a:rPr>
              <a:t>=&gt;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a:t>
            </a:r>
            <a:r>
              <a:rPr lang="en-US" sz="2000" b="1" dirty="0" err="1">
                <a:latin typeface="Consolas"/>
                <a:ea typeface="Osaka"/>
                <a:cs typeface="Consolas"/>
              </a:rPr>
              <a:t>n,o</a:t>
            </a:r>
            <a:r>
              <a:rPr lang="en-US" sz="2000" b="1" dirty="0">
                <a:latin typeface="Consolas"/>
                <a:ea typeface="Osaka"/>
                <a:cs typeface="Consolas"/>
              </a:rPr>
              <a:t>) </a:t>
            </a:r>
            <a:r>
              <a:rPr lang="en-US" sz="2000" b="1" dirty="0">
                <a:solidFill>
                  <a:schemeClr val="accent4"/>
                </a:solidFill>
                <a:latin typeface="Consolas"/>
                <a:ea typeface="Osaka"/>
                <a:cs typeface="Consolas"/>
              </a:rPr>
              <a:t>:</a:t>
            </a:r>
            <a:r>
              <a:rPr lang="en-US" sz="2000" b="1" dirty="0">
                <a:latin typeface="Consolas"/>
                <a:ea typeface="Osaka"/>
                <a:cs typeface="Consolas"/>
              </a:rPr>
              <a:t> s</a:t>
            </a:r>
            <a:r>
              <a:rPr lang="en-US" sz="2000" b="1" dirty="0" smtClean="0">
                <a:latin typeface="Consolas"/>
                <a:ea typeface="Osaka"/>
                <a:cs typeface="Consolas"/>
              </a:rPr>
              <a:t>) </a:t>
            </a:r>
            <a:r>
              <a:rPr lang="en-US" sz="2000" b="1" dirty="0">
                <a:solidFill>
                  <a:schemeClr val="accent1"/>
                </a:solidFill>
                <a:latin typeface="Consolas"/>
                <a:ea typeface="Osaka"/>
                <a:cs typeface="Consolas"/>
              </a:rPr>
              <a:t>–- inductive </a:t>
            </a:r>
            <a:r>
              <a:rPr lang="en-US" sz="2000" b="1" dirty="0" smtClean="0">
                <a:solidFill>
                  <a:schemeClr val="accent1"/>
                </a:solidFill>
                <a:latin typeface="Consolas"/>
                <a:ea typeface="Osaka"/>
                <a:cs typeface="Consolas"/>
              </a:rPr>
              <a:t>step</a:t>
            </a:r>
          </a:p>
          <a:p>
            <a:pPr>
              <a:buNone/>
            </a:pPr>
            <a:endParaRPr lang="en-US" sz="2000" b="1" dirty="0">
              <a:latin typeface="Consolas"/>
              <a:ea typeface="Osaka"/>
              <a:cs typeface="Consolas"/>
            </a:endParaRPr>
          </a:p>
          <a:p>
            <a:pPr>
              <a:buNone/>
            </a:pPr>
            <a:r>
              <a:rPr lang="en-US" sz="2000" b="1" dirty="0" err="1" smtClean="0">
                <a:latin typeface="Consolas"/>
                <a:ea typeface="Osaka"/>
                <a:cs typeface="Consolas"/>
              </a:rPr>
              <a:t>rstar</a:t>
            </a:r>
            <a:r>
              <a:rPr lang="en-US" sz="2000" b="1" dirty="0" smtClean="0">
                <a:latin typeface="Consolas"/>
                <a:ea typeface="Osaka"/>
                <a:cs typeface="Consolas"/>
              </a:rPr>
              <a:t> </a:t>
            </a:r>
            <a:r>
              <a:rPr lang="en-US" sz="2000" b="1" dirty="0">
                <a:latin typeface="Consolas"/>
                <a:ea typeface="Osaka"/>
                <a:cs typeface="Consolas"/>
              </a:rPr>
              <a:t>:: </a:t>
            </a:r>
            <a:r>
              <a:rPr lang="en-US" sz="2000" b="1" dirty="0" err="1">
                <a:solidFill>
                  <a:srgbClr val="FF0000"/>
                </a:solidFill>
                <a:latin typeface="Consolas"/>
                <a:ea typeface="Osaka"/>
                <a:cs typeface="Consolas"/>
              </a:rPr>
              <a:t>Wf</a:t>
            </a:r>
            <a:r>
              <a:rPr lang="en-US" sz="2000" b="1" dirty="0">
                <a:solidFill>
                  <a:srgbClr val="FF0000"/>
                </a:solidFill>
                <a:latin typeface="Consolas"/>
                <a:ea typeface="Osaka"/>
                <a:cs typeface="Consolas"/>
              </a:rPr>
              <a:t> s =&gt;</a:t>
            </a:r>
            <a:r>
              <a:rPr lang="en-US" sz="2000" b="1" dirty="0">
                <a:latin typeface="Consolas"/>
                <a:ea typeface="Osaka"/>
                <a:cs typeface="Consolas"/>
              </a:rPr>
              <a:t> </a:t>
            </a:r>
            <a:r>
              <a:rPr lang="en-US" sz="2000" b="1" dirty="0" smtClean="0">
                <a:latin typeface="Consolas"/>
                <a:ea typeface="Osaka"/>
                <a:cs typeface="Consolas"/>
              </a:rPr>
              <a:t>RE </a:t>
            </a:r>
            <a:r>
              <a:rPr lang="en-US" sz="2000" b="1" dirty="0">
                <a:latin typeface="Consolas"/>
                <a:ea typeface="Osaka"/>
                <a:cs typeface="Consolas"/>
              </a:rPr>
              <a:t>s -&gt; </a:t>
            </a:r>
            <a:r>
              <a:rPr lang="en-US" sz="2000" b="1" dirty="0" smtClean="0">
                <a:latin typeface="Consolas"/>
                <a:ea typeface="Osaka"/>
                <a:cs typeface="Consolas"/>
              </a:rPr>
              <a:t>RE </a:t>
            </a:r>
            <a:r>
              <a:rPr lang="en-US" sz="2000" b="1" dirty="0">
                <a:latin typeface="Consolas"/>
                <a:ea typeface="Osaka"/>
                <a:cs typeface="Consolas"/>
              </a:rPr>
              <a:t>(Repeat s)</a:t>
            </a: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latin typeface="Consolas"/>
                <a:ea typeface="Osaka"/>
                <a:cs typeface="Consolas"/>
              </a:rPr>
              <a:t>    = </a:t>
            </a:r>
            <a:r>
              <a:rPr lang="en-US" sz="2000" b="1" dirty="0" err="1" smtClean="0">
                <a:solidFill>
                  <a:schemeClr val="accent4"/>
                </a:solidFill>
                <a:latin typeface="Consolas"/>
                <a:ea typeface="Osaka"/>
                <a:cs typeface="Consolas"/>
              </a:rPr>
              <a:t>Rempty</a:t>
            </a:r>
            <a:endParaRPr lang="en-US" sz="2000" b="1" dirty="0">
              <a:solidFill>
                <a:schemeClr val="accent1"/>
              </a:solidFill>
              <a:latin typeface="Consolas"/>
              <a:ea typeface="Osaka"/>
              <a:cs typeface="Consolas"/>
            </a:endParaRP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a:t>
            </a:r>
            <a:endParaRPr lang="en-US" sz="2000" b="1" dirty="0" smtClean="0">
              <a:latin typeface="Consolas"/>
              <a:ea typeface="Osaka"/>
              <a:cs typeface="Consolas"/>
            </a:endParaRPr>
          </a:p>
          <a:p>
            <a:pPr>
              <a:buNone/>
            </a:pPr>
            <a:r>
              <a:rPr lang="en-US" sz="2000" b="1" dirty="0">
                <a:solidFill>
                  <a:schemeClr val="accent1"/>
                </a:solidFill>
                <a:latin typeface="Consolas"/>
                <a:ea typeface="Osaka"/>
                <a:cs typeface="Consolas"/>
              </a:rPr>
              <a:t> </a:t>
            </a:r>
            <a:r>
              <a:rPr lang="en-US" sz="2000" b="1" dirty="0" smtClean="0">
                <a:solidFill>
                  <a:schemeClr val="accent1"/>
                </a:solidFill>
                <a:latin typeface="Consolas"/>
                <a:ea typeface="Osaka"/>
                <a:cs typeface="Consolas"/>
              </a:rPr>
              <a:t>   -- </a:t>
            </a:r>
            <a:r>
              <a:rPr lang="en-US" sz="2000" b="1" dirty="0">
                <a:solidFill>
                  <a:schemeClr val="accent1"/>
                </a:solidFill>
                <a:latin typeface="Consolas"/>
                <a:ea typeface="Osaka"/>
                <a:cs typeface="Consolas"/>
              </a:rPr>
              <a:t>have: Repeat (Repeat s1) ~ Repeat s1</a:t>
            </a:r>
          </a:p>
          <a:p>
            <a:pPr>
              <a:buNone/>
            </a:pPr>
            <a:r>
              <a:rPr lang="en-US" sz="2000" b="1" dirty="0" err="1">
                <a:latin typeface="Consolas"/>
                <a:ea typeface="Osaka"/>
                <a:cs typeface="Consolas"/>
              </a:rPr>
              <a:t>rstar</a:t>
            </a:r>
            <a:r>
              <a:rPr lang="en-US" sz="2000" b="1" dirty="0">
                <a:latin typeface="Consolas"/>
                <a:ea typeface="Osaka"/>
                <a:cs typeface="Consolas"/>
              </a:rPr>
              <a:t> 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a:t>
            </a:r>
          </a:p>
          <a:p>
            <a:pPr>
              <a:buNone/>
            </a:pPr>
            <a:endParaRPr lang="en-US" sz="1350" dirty="0">
              <a:latin typeface="Consolas"/>
              <a:ea typeface="Osaka"/>
              <a:cs typeface="Consolas"/>
            </a:endParaRPr>
          </a:p>
        </p:txBody>
      </p:sp>
    </p:spTree>
    <p:extLst>
      <p:ext uri="{BB962C8B-B14F-4D97-AF65-F5344CB8AC3E}">
        <p14:creationId xmlns:p14="http://schemas.microsoft.com/office/powerpoint/2010/main" val="20265030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68210"/>
          </a:xfrm>
        </p:spPr>
        <p:txBody>
          <a:bodyPr/>
          <a:lstStyle/>
          <a:p>
            <a:r>
              <a:rPr lang="en-US" dirty="0" smtClean="0"/>
              <a:t>Type classes to the rescue</a:t>
            </a:r>
            <a:endParaRPr lang="en-US" dirty="0"/>
          </a:p>
        </p:txBody>
      </p:sp>
      <p:sp>
        <p:nvSpPr>
          <p:cNvPr id="3" name="Content Placeholder 2"/>
          <p:cNvSpPr>
            <a:spLocks noGrp="1"/>
          </p:cNvSpPr>
          <p:nvPr>
            <p:ph idx="1"/>
          </p:nvPr>
        </p:nvSpPr>
        <p:spPr>
          <a:xfrm>
            <a:off x="547142" y="1123949"/>
            <a:ext cx="7968208" cy="3687201"/>
          </a:xfrm>
          <a:ln>
            <a:no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2000" b="1" dirty="0">
                <a:solidFill>
                  <a:schemeClr val="accent3"/>
                </a:solidFill>
                <a:latin typeface="Consolas"/>
                <a:ea typeface="Osaka"/>
                <a:cs typeface="Consolas"/>
              </a:rPr>
              <a:t>class</a:t>
            </a:r>
            <a:r>
              <a:rPr lang="en-US" sz="2000" b="1" dirty="0">
                <a:latin typeface="Consolas"/>
                <a:ea typeface="Osaka"/>
                <a:cs typeface="Consolas"/>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s) </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s, </a:t>
            </a:r>
            <a:endParaRPr lang="en-US" sz="2000" b="1" dirty="0">
              <a:latin typeface="Consolas" charset="0"/>
              <a:ea typeface="Consolas" charset="0"/>
              <a:cs typeface="Consolas" charset="0"/>
            </a:endParaRPr>
          </a:p>
          <a:p>
            <a:pPr marL="0" indent="0">
              <a:buNone/>
            </a:pPr>
            <a:r>
              <a:rPr lang="en-US" sz="2000" b="1" dirty="0" smtClean="0">
                <a:latin typeface="Consolas" charset="0"/>
                <a:ea typeface="Consolas" charset="0"/>
                <a:cs typeface="Consolas" charset="0"/>
              </a:rPr>
              <a:t>       </a:t>
            </a:r>
            <a:r>
              <a:rPr lang="en-US" sz="2000" b="1" dirty="0" smtClean="0">
                <a:solidFill>
                  <a:srgbClr val="FF0000"/>
                </a:solidFill>
                <a:latin typeface="Consolas" charset="0"/>
                <a:ea typeface="Consolas" charset="0"/>
                <a:cs typeface="Consolas" charset="0"/>
              </a:rPr>
              <a:t>s </a:t>
            </a:r>
            <a:r>
              <a:rPr lang="en-US" sz="2000" b="1" dirty="0">
                <a:solidFill>
                  <a:srgbClr val="FF0000"/>
                </a:solidFill>
                <a:latin typeface="Consolas" charset="0"/>
                <a:ea typeface="Consolas" charset="0"/>
                <a:cs typeface="Consolas" charset="0"/>
              </a:rPr>
              <a:t>~ Alt </a:t>
            </a:r>
            <a:r>
              <a:rPr lang="en-US" sz="2000" b="1" dirty="0" smtClean="0">
                <a:solidFill>
                  <a:srgbClr val="FF0000"/>
                </a:solidFill>
                <a:latin typeface="Consolas" charset="0"/>
                <a:ea typeface="Consolas" charset="0"/>
                <a:cs typeface="Consolas" charset="0"/>
              </a:rPr>
              <a:t>s s, </a:t>
            </a:r>
          </a:p>
          <a:p>
            <a:pPr marL="0" indent="0">
              <a:buNone/>
            </a:pPr>
            <a:r>
              <a:rPr lang="en-US" sz="2000" b="1" dirty="0">
                <a:solidFill>
                  <a:srgbClr val="FF0000"/>
                </a:solidFill>
                <a:latin typeface="Consolas" charset="0"/>
                <a:ea typeface="Consolas" charset="0"/>
                <a:cs typeface="Consolas" charset="0"/>
              </a:rPr>
              <a:t> </a:t>
            </a:r>
            <a:r>
              <a:rPr lang="en-US" sz="2000" b="1" dirty="0" smtClean="0">
                <a:solidFill>
                  <a:srgbClr val="FF0000"/>
                </a:solidFill>
                <a:latin typeface="Consolas" charset="0"/>
                <a:ea typeface="Consolas" charset="0"/>
                <a:cs typeface="Consolas" charset="0"/>
              </a:rPr>
              <a:t>      Merge s </a:t>
            </a:r>
            <a:r>
              <a:rPr lang="en-US" sz="2000" b="1" dirty="0">
                <a:solidFill>
                  <a:srgbClr val="FF0000"/>
                </a:solidFill>
                <a:latin typeface="Consolas" charset="0"/>
                <a:ea typeface="Consolas" charset="0"/>
                <a:cs typeface="Consolas" charset="0"/>
              </a:rPr>
              <a:t>(Repeat </a:t>
            </a:r>
            <a:r>
              <a:rPr lang="en-US" sz="2000" b="1" dirty="0" smtClean="0">
                <a:solidFill>
                  <a:srgbClr val="FF0000"/>
                </a:solidFill>
                <a:latin typeface="Consolas" charset="0"/>
                <a:ea typeface="Consolas" charset="0"/>
                <a:cs typeface="Consolas" charset="0"/>
              </a:rPr>
              <a:t>s) </a:t>
            </a:r>
            <a:r>
              <a:rPr lang="en-US" sz="2000" b="1" dirty="0">
                <a:solidFill>
                  <a:srgbClr val="FF0000"/>
                </a:solidFill>
                <a:latin typeface="Consolas" charset="0"/>
                <a:ea typeface="Consolas" charset="0"/>
                <a:cs typeface="Consolas" charset="0"/>
              </a:rPr>
              <a:t>~ Repeat </a:t>
            </a:r>
            <a:r>
              <a:rPr lang="en-US" sz="2000" b="1" dirty="0" smtClean="0">
                <a:solidFill>
                  <a:srgbClr val="FF0000"/>
                </a:solidFill>
                <a:latin typeface="Consolas" charset="0"/>
                <a:ea typeface="Consolas" charset="0"/>
                <a:cs typeface="Consolas" charset="0"/>
              </a:rPr>
              <a:t>s</a:t>
            </a:r>
            <a:r>
              <a:rPr lang="en-US" sz="2000" b="1" dirty="0" smtClean="0">
                <a:latin typeface="Consolas" charset="0"/>
                <a:ea typeface="Consolas" charset="0"/>
                <a:cs typeface="Consolas" charset="0"/>
              </a:rPr>
              <a:t>)</a:t>
            </a:r>
            <a:r>
              <a:rPr lang="en-US" sz="2000" b="1" dirty="0" smtClean="0">
                <a:latin typeface="Consolas"/>
                <a:ea typeface="Osaka"/>
                <a:cs typeface="Consolas"/>
              </a:rPr>
              <a:t> </a:t>
            </a:r>
          </a:p>
          <a:p>
            <a:pPr marL="0" indent="0">
              <a:buNone/>
            </a:pPr>
            <a:r>
              <a:rPr lang="en-US" sz="2000" b="1" dirty="0">
                <a:latin typeface="Consolas"/>
                <a:ea typeface="Osaka"/>
                <a:cs typeface="Consolas"/>
              </a:rPr>
              <a:t> </a:t>
            </a:r>
            <a:r>
              <a:rPr lang="en-US" sz="2000" b="1" dirty="0" smtClean="0">
                <a:latin typeface="Consolas"/>
                <a:ea typeface="Osaka"/>
                <a:cs typeface="Consolas"/>
              </a:rPr>
              <a:t>      =&gt;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(s </a:t>
            </a:r>
            <a:r>
              <a:rPr lang="en-US" sz="2000" b="1" dirty="0">
                <a:latin typeface="Consolas"/>
                <a:ea typeface="Osaka"/>
                <a:cs typeface="Consolas"/>
              </a:rPr>
              <a:t>:: </a:t>
            </a:r>
            <a:r>
              <a:rPr lang="en-US" sz="2000" b="1" dirty="0" err="1" smtClean="0">
                <a:solidFill>
                  <a:schemeClr val="accent4"/>
                </a:solidFill>
                <a:latin typeface="Consolas"/>
                <a:ea typeface="Osaka"/>
                <a:cs typeface="Consolas"/>
              </a:rPr>
              <a:t>OccMap</a:t>
            </a:r>
            <a:r>
              <a:rPr lang="en-US" sz="2000" b="1" dirty="0" smtClean="0">
                <a:latin typeface="Consolas"/>
                <a:ea typeface="Osaka"/>
                <a:cs typeface="Consolas"/>
              </a:rPr>
              <a:t>)</a:t>
            </a:r>
            <a:endParaRPr lang="en-US" sz="2000" b="1" dirty="0">
              <a:latin typeface="Consolas"/>
              <a:ea typeface="Osaka"/>
              <a:cs typeface="Consolas"/>
            </a:endParaRP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solidFill>
                  <a:schemeClr val="tx1"/>
                </a:solidFill>
                <a:latin typeface="Consolas"/>
                <a:ea typeface="Osaka"/>
                <a:cs typeface="Consolas"/>
              </a:rPr>
              <a:t>'[] </a:t>
            </a:r>
            <a:r>
              <a:rPr lang="en-US" sz="2000" b="1" dirty="0" smtClean="0">
                <a:latin typeface="Consolas"/>
                <a:ea typeface="Osaka"/>
                <a:cs typeface="Consolas"/>
              </a:rPr>
              <a:t>                   </a:t>
            </a:r>
            <a:r>
              <a:rPr lang="en-US" sz="2000" b="1" dirty="0" smtClean="0">
                <a:solidFill>
                  <a:schemeClr val="accent1"/>
                </a:solidFill>
                <a:latin typeface="Consolas"/>
                <a:ea typeface="Osaka"/>
                <a:cs typeface="Consolas"/>
              </a:rPr>
              <a:t>-- </a:t>
            </a:r>
            <a:r>
              <a:rPr lang="en-US" sz="2000" b="1" dirty="0">
                <a:solidFill>
                  <a:schemeClr val="accent1"/>
                </a:solidFill>
                <a:latin typeface="Consolas"/>
                <a:ea typeface="Osaka"/>
                <a:cs typeface="Consolas"/>
              </a:rPr>
              <a:t>base case</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s) </a:t>
            </a:r>
            <a:r>
              <a:rPr lang="en-US" sz="2000" b="1" dirty="0">
                <a:latin typeface="Consolas"/>
                <a:ea typeface="Osaka"/>
                <a:cs typeface="Consolas"/>
              </a:rPr>
              <a:t>=&gt;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a:t>
            </a:r>
            <a:r>
              <a:rPr lang="en-US" sz="2000" b="1" dirty="0" err="1">
                <a:latin typeface="Consolas"/>
                <a:ea typeface="Osaka"/>
                <a:cs typeface="Consolas"/>
              </a:rPr>
              <a:t>n,o</a:t>
            </a:r>
            <a:r>
              <a:rPr lang="en-US" sz="2000" b="1" dirty="0">
                <a:latin typeface="Consolas"/>
                <a:ea typeface="Osaka"/>
                <a:cs typeface="Consolas"/>
              </a:rPr>
              <a:t>) </a:t>
            </a:r>
            <a:r>
              <a:rPr lang="en-US" sz="2000" b="1" dirty="0">
                <a:solidFill>
                  <a:schemeClr val="accent4"/>
                </a:solidFill>
                <a:latin typeface="Consolas"/>
                <a:ea typeface="Osaka"/>
                <a:cs typeface="Consolas"/>
              </a:rPr>
              <a:t>:</a:t>
            </a:r>
            <a:r>
              <a:rPr lang="en-US" sz="2000" b="1" dirty="0">
                <a:latin typeface="Consolas"/>
                <a:ea typeface="Osaka"/>
                <a:cs typeface="Consolas"/>
              </a:rPr>
              <a:t> </a:t>
            </a:r>
            <a:r>
              <a:rPr lang="en-US" sz="2000" b="1" dirty="0" smtClean="0">
                <a:latin typeface="Consolas"/>
                <a:ea typeface="Osaka"/>
                <a:cs typeface="Consolas"/>
              </a:rPr>
              <a:t>s) </a:t>
            </a:r>
            <a:r>
              <a:rPr lang="en-US" sz="2000" b="1" dirty="0">
                <a:solidFill>
                  <a:schemeClr val="accent1"/>
                </a:solidFill>
                <a:latin typeface="Consolas"/>
                <a:ea typeface="Osaka"/>
                <a:cs typeface="Consolas"/>
              </a:rPr>
              <a:t>–- inductive step</a:t>
            </a:r>
          </a:p>
          <a:p>
            <a:pPr>
              <a:buNone/>
            </a:pPr>
            <a:endParaRPr lang="en-US" sz="2000" b="1" dirty="0">
              <a:latin typeface="Consolas"/>
              <a:ea typeface="Osaka"/>
              <a:cs typeface="Consolas"/>
            </a:endParaRPr>
          </a:p>
        </p:txBody>
      </p:sp>
    </p:spTree>
    <p:extLst>
      <p:ext uri="{BB962C8B-B14F-4D97-AF65-F5344CB8AC3E}">
        <p14:creationId xmlns:p14="http://schemas.microsoft.com/office/powerpoint/2010/main" val="16777591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endParaRPr lang="en-US" sz="2800" dirty="0">
              <a:latin typeface="Zapfino" charset="0"/>
              <a:ea typeface="Zapfino" charset="0"/>
              <a:cs typeface="Zapfino" charset="0"/>
            </a:endParaRPr>
          </a:p>
        </p:txBody>
      </p:sp>
      <p:sp>
        <p:nvSpPr>
          <p:cNvPr id="5" name="Subtitle 4"/>
          <p:cNvSpPr>
            <a:spLocks noGrp="1"/>
          </p:cNvSpPr>
          <p:nvPr>
            <p:ph type="body" idx="1"/>
          </p:nvPr>
        </p:nvSpPr>
        <p:spPr/>
        <p:txBody>
          <a:bodyPr>
            <a:normAutofit/>
          </a:bodyPr>
          <a:lstStyle/>
          <a:p>
            <a:r>
              <a:rPr lang="en-US" dirty="0" smtClean="0"/>
              <a:t>So, is GHC dependently typed?</a:t>
            </a:r>
            <a:endParaRPr lang="en-US" dirty="0"/>
          </a:p>
        </p:txBody>
      </p:sp>
    </p:spTree>
    <p:extLst>
      <p:ext uri="{BB962C8B-B14F-4D97-AF65-F5344CB8AC3E}">
        <p14:creationId xmlns:p14="http://schemas.microsoft.com/office/powerpoint/2010/main" val="12733208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Dependent Haskell</a:t>
            </a:r>
            <a:endParaRPr lang="en-US" dirty="0"/>
          </a:p>
        </p:txBody>
      </p:sp>
      <p:sp>
        <p:nvSpPr>
          <p:cNvPr id="3" name="Content Placeholder 2"/>
          <p:cNvSpPr>
            <a:spLocks noGrp="1"/>
          </p:cNvSpPr>
          <p:nvPr>
            <p:ph idx="1"/>
          </p:nvPr>
        </p:nvSpPr>
        <p:spPr/>
        <p:txBody>
          <a:bodyPr/>
          <a:lstStyle/>
          <a:p>
            <a:pPr marL="0" indent="0">
              <a:buNone/>
            </a:pPr>
            <a:r>
              <a:rPr lang="en-US" dirty="0" smtClean="0"/>
              <a:t>A set of language extensions for GHC that provides the ability to program </a:t>
            </a:r>
            <a:r>
              <a:rPr lang="en-US" i="1" dirty="0" smtClean="0"/>
              <a:t>as if</a:t>
            </a:r>
            <a:r>
              <a:rPr lang="en-US" dirty="0" smtClean="0"/>
              <a:t> the language had dependent types</a:t>
            </a:r>
          </a:p>
          <a:p>
            <a:endParaRPr lang="en-US" dirty="0"/>
          </a:p>
          <a:p>
            <a:endParaRPr lang="en-US" dirty="0"/>
          </a:p>
        </p:txBody>
      </p:sp>
      <p:sp>
        <p:nvSpPr>
          <p:cNvPr id="5" name="Rectangle 4"/>
          <p:cNvSpPr/>
          <p:nvPr/>
        </p:nvSpPr>
        <p:spPr>
          <a:xfrm>
            <a:off x="628650" y="2403625"/>
            <a:ext cx="7886700" cy="2031325"/>
          </a:xfrm>
          <a:prstGeom prst="rect">
            <a:avLst/>
          </a:prstGeom>
        </p:spPr>
        <p:txBody>
          <a:bodyPr wrap="square">
            <a:spAutoFit/>
          </a:bodyPr>
          <a:lstStyle/>
          <a:p>
            <a:pPr marL="461963" indent="-461963"/>
            <a:r>
              <a:rPr lang="en-US" sz="1600" b="1" dirty="0">
                <a:solidFill>
                  <a:schemeClr val="accent4"/>
                </a:solidFill>
                <a:latin typeface="Consolas" charset="0"/>
                <a:ea typeface="Consolas" charset="0"/>
                <a:cs typeface="Consolas" charset="0"/>
              </a:rPr>
              <a:t>{-# </a:t>
            </a:r>
            <a:r>
              <a:rPr lang="en-US" b="1" dirty="0">
                <a:solidFill>
                  <a:schemeClr val="accent4"/>
                </a:solidFill>
                <a:latin typeface="Consolas" charset="0"/>
                <a:ea typeface="Consolas" charset="0"/>
                <a:cs typeface="Consolas" charset="0"/>
              </a:rPr>
              <a:t>LANGUAGE </a:t>
            </a:r>
            <a:r>
              <a:rPr lang="en-US" b="1" dirty="0" err="1">
                <a:solidFill>
                  <a:schemeClr val="accent5"/>
                </a:solidFill>
                <a:latin typeface="Consolas" charset="0"/>
                <a:ea typeface="Consolas" charset="0"/>
                <a:cs typeface="Consolas" charset="0"/>
              </a:rPr>
              <a:t>DataKinds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TypeFamilies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PolyKinds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TypeInType</a:t>
            </a:r>
            <a:r>
              <a:rPr lang="en-US" b="1" dirty="0">
                <a:solidFill>
                  <a:schemeClr val="accent4"/>
                </a:solidFill>
                <a:latin typeface="Consolas" charset="0"/>
                <a:ea typeface="Consolas" charset="0"/>
                <a:cs typeface="Consolas" charset="0"/>
              </a:rPr>
              <a:t>, </a:t>
            </a:r>
            <a:r>
              <a:rPr lang="en-US" b="1" dirty="0">
                <a:solidFill>
                  <a:schemeClr val="accent5"/>
                </a:solidFill>
                <a:latin typeface="Consolas" charset="0"/>
                <a:ea typeface="Consolas" charset="0"/>
                <a:cs typeface="Consolas" charset="0"/>
              </a:rPr>
              <a:t>GADTs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RankNTypes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ScopedTypeVariables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TypeApplications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TemplateHaskell</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UndecidableInstances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InstanceSigs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TypeSynonymInstances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TypeOperators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KindSignatures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MultiParamTypeClasses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FunctionalDependencies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TypeFamilyDependencies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AllowAmbiguousTypes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FlexibleContexts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FlexibleInstances</a:t>
            </a:r>
            <a:r>
              <a:rPr lang="en-US" b="1" dirty="0">
                <a:solidFill>
                  <a:schemeClr val="accent4"/>
                </a:solidFill>
                <a:latin typeface="Consolas" charset="0"/>
                <a:ea typeface="Consolas" charset="0"/>
                <a:cs typeface="Consolas" charset="0"/>
              </a:rPr>
              <a:t> #-}</a:t>
            </a:r>
            <a:endParaRPr lang="en-US" sz="1600" b="1" dirty="0">
              <a:solidFill>
                <a:schemeClr val="accent4"/>
              </a:solidFill>
              <a:latin typeface="Consolas" charset="0"/>
              <a:ea typeface="Consolas" charset="0"/>
              <a:cs typeface="Consolas" charset="0"/>
            </a:endParaRPr>
          </a:p>
        </p:txBody>
      </p:sp>
    </p:spTree>
    <p:extLst>
      <p:ext uri="{BB962C8B-B14F-4D97-AF65-F5344CB8AC3E}">
        <p14:creationId xmlns:p14="http://schemas.microsoft.com/office/powerpoint/2010/main" val="61831564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Capabilities of Dependent Type Systems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09955" y="1006997"/>
            <a:ext cx="787078" cy="3909369"/>
          </a:xfrm>
          <a:prstGeom prst="leftBrace">
            <a:avLst>
              <a:gd name="adj1" fmla="val 8333"/>
              <a:gd name="adj2" fmla="val 11442"/>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63731" y="1130715"/>
            <a:ext cx="4060907" cy="3785652"/>
          </a:xfrm>
          <a:prstGeom prst="rect">
            <a:avLst/>
          </a:prstGeom>
          <a:noFill/>
        </p:spPr>
        <p:txBody>
          <a:bodyPr wrap="square" rtlCol="0">
            <a:spAutoFit/>
          </a:bodyPr>
          <a:lstStyle/>
          <a:p>
            <a:r>
              <a:rPr lang="en-US" sz="2400" dirty="0" smtClean="0"/>
              <a:t>BEST IN CLASS</a:t>
            </a:r>
          </a:p>
          <a:p>
            <a:pPr marL="342900" indent="-342900">
              <a:buFont typeface="Arial" charset="0"/>
              <a:buChar char="•"/>
            </a:pPr>
            <a:r>
              <a:rPr lang="en-US" sz="2400" b="1" dirty="0" err="1">
                <a:solidFill>
                  <a:schemeClr val="accent1"/>
                </a:solidFill>
                <a:latin typeface="Consolas" charset="0"/>
                <a:ea typeface="Consolas" charset="0"/>
                <a:cs typeface="Consolas" charset="0"/>
              </a:rPr>
              <a:t>TypeFamilies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1"/>
                </a:solidFill>
                <a:latin typeface="Consolas" charset="0"/>
                <a:ea typeface="Consolas" charset="0"/>
                <a:cs typeface="Consolas" charset="0"/>
              </a:rPr>
              <a:t>DataKinds</a:t>
            </a:r>
            <a:endParaRPr lang="en-US" sz="2400" b="1" dirty="0" smtClean="0">
              <a:solidFill>
                <a:schemeClr val="accent1"/>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1"/>
                </a:solidFill>
                <a:latin typeface="Consolas" charset="0"/>
                <a:ea typeface="Consolas" charset="0"/>
                <a:cs typeface="Consolas" charset="0"/>
              </a:rPr>
              <a:t>TypeOperators</a:t>
            </a:r>
            <a:endParaRPr lang="en-US" sz="2400" b="1" dirty="0" smtClean="0">
              <a:solidFill>
                <a:schemeClr val="accent1"/>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1"/>
                </a:solidFill>
                <a:latin typeface="Consolas" charset="0"/>
                <a:ea typeface="Consolas" charset="0"/>
                <a:cs typeface="Consolas" charset="0"/>
              </a:rPr>
              <a:t>TypeApplications</a:t>
            </a:r>
            <a:endParaRPr lang="en-US" sz="2400" b="1" dirty="0" smtClean="0">
              <a:solidFill>
                <a:schemeClr val="accent1"/>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4"/>
                </a:solidFill>
                <a:latin typeface="Consolas" charset="0"/>
                <a:ea typeface="Consolas" charset="0"/>
                <a:cs typeface="Consolas" charset="0"/>
              </a:rPr>
              <a:t>MultiParamTypeClasses</a:t>
            </a:r>
            <a:endParaRPr lang="en-US" sz="2400" b="1" dirty="0" smtClean="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FlexibleContexts</a:t>
            </a:r>
            <a:endParaRPr lang="en-US" sz="2400" b="1" dirty="0" smtClean="0">
              <a:solidFill>
                <a:schemeClr val="accent4"/>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4"/>
                </a:solidFill>
                <a:latin typeface="Consolas" charset="0"/>
                <a:ea typeface="Consolas" charset="0"/>
                <a:cs typeface="Consolas" charset="0"/>
              </a:rPr>
              <a:t>FlexibleInstances</a:t>
            </a:r>
            <a:endParaRPr lang="en-US" sz="2400" b="1" dirty="0" smtClean="0">
              <a:solidFill>
                <a:schemeClr val="accent4"/>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5"/>
                </a:solidFill>
                <a:latin typeface="Consolas" charset="0"/>
                <a:ea typeface="Consolas" charset="0"/>
                <a:cs typeface="Consolas" charset="0"/>
              </a:rPr>
              <a:t>TypeInType</a:t>
            </a:r>
            <a:endParaRPr lang="en-US" sz="2400" b="1" dirty="0" smtClean="0">
              <a:solidFill>
                <a:schemeClr val="accent5"/>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5"/>
                </a:solidFill>
                <a:latin typeface="Consolas" charset="0"/>
                <a:ea typeface="Consolas" charset="0"/>
                <a:cs typeface="Consolas" charset="0"/>
              </a:rPr>
              <a:t>UndecidableInstances</a:t>
            </a:r>
            <a:r>
              <a:rPr lang="en-US" sz="2400" b="1" dirty="0" smtClean="0">
                <a:solidFill>
                  <a:schemeClr val="accent4"/>
                </a:solidFill>
                <a:latin typeface="Consolas" charset="0"/>
                <a:ea typeface="Consolas" charset="0"/>
                <a:cs typeface="Consolas" charset="0"/>
              </a:rPr>
              <a:t> </a:t>
            </a:r>
            <a:endParaRPr lang="en-US" sz="2400" dirty="0"/>
          </a:p>
        </p:txBody>
      </p:sp>
    </p:spTree>
    <p:extLst>
      <p:ext uri="{BB962C8B-B14F-4D97-AF65-F5344CB8AC3E}">
        <p14:creationId xmlns:p14="http://schemas.microsoft.com/office/powerpoint/2010/main" val="2138769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Capabilities of Dependent Type Systems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21531" y="1446834"/>
            <a:ext cx="787077" cy="1886674"/>
          </a:xfrm>
          <a:prstGeom prst="leftBrace">
            <a:avLst>
              <a:gd name="adj1" fmla="val 8333"/>
              <a:gd name="adj2" fmla="val 45980"/>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57944" y="1574563"/>
            <a:ext cx="3808071" cy="1569660"/>
          </a:xfrm>
          <a:prstGeom prst="rect">
            <a:avLst/>
          </a:prstGeom>
          <a:noFill/>
        </p:spPr>
        <p:txBody>
          <a:bodyPr wrap="square" rtlCol="0">
            <a:spAutoFit/>
          </a:bodyPr>
          <a:lstStyle/>
          <a:p>
            <a:r>
              <a:rPr lang="en-US" sz="2400" dirty="0" smtClean="0"/>
              <a:t>MATURE SUPPORT</a:t>
            </a:r>
          </a:p>
          <a:p>
            <a:pPr marL="342900" indent="-342900">
              <a:buFont typeface="Arial" charset="0"/>
              <a:buChar char="•"/>
            </a:pPr>
            <a:r>
              <a:rPr lang="en-US" sz="2400" b="1" dirty="0" smtClean="0">
                <a:solidFill>
                  <a:schemeClr val="accent4"/>
                </a:solidFill>
                <a:latin typeface="Consolas" charset="0"/>
                <a:ea typeface="Consolas" charset="0"/>
                <a:cs typeface="Consolas" charset="0"/>
              </a:rPr>
              <a:t>GADTs</a:t>
            </a:r>
          </a:p>
          <a:p>
            <a:pPr marL="342900" indent="-342900">
              <a:buFont typeface="Arial" charset="0"/>
              <a:buChar char="•"/>
            </a:pPr>
            <a:r>
              <a:rPr lang="en-US" sz="2400" b="1" dirty="0" err="1" smtClean="0">
                <a:solidFill>
                  <a:schemeClr val="accent4"/>
                </a:solidFill>
                <a:latin typeface="Consolas" charset="0"/>
                <a:ea typeface="Consolas" charset="0"/>
                <a:cs typeface="Consolas" charset="0"/>
              </a:rPr>
              <a:t>DataKinds</a:t>
            </a:r>
            <a:endParaRPr lang="en-US" sz="2400" b="1" dirty="0" smtClean="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TypeInType</a:t>
            </a:r>
            <a:endParaRPr lang="en-US" sz="2400" dirty="0">
              <a:solidFill>
                <a:schemeClr val="accent4"/>
              </a:solidFill>
            </a:endParaRPr>
          </a:p>
        </p:txBody>
      </p:sp>
    </p:spTree>
    <p:extLst>
      <p:ext uri="{BB962C8B-B14F-4D97-AF65-F5344CB8AC3E}">
        <p14:creationId xmlns:p14="http://schemas.microsoft.com/office/powerpoint/2010/main" val="66860295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Capabilities of Dependent Type Systems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09956" y="2032780"/>
            <a:ext cx="752353" cy="1833162"/>
          </a:xfrm>
          <a:prstGeom prst="leftBrace">
            <a:avLst>
              <a:gd name="adj1" fmla="val 8333"/>
              <a:gd name="adj2" fmla="val 61517"/>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34794" y="2170392"/>
            <a:ext cx="3808071" cy="1877437"/>
          </a:xfrm>
          <a:prstGeom prst="rect">
            <a:avLst/>
          </a:prstGeom>
          <a:noFill/>
        </p:spPr>
        <p:txBody>
          <a:bodyPr wrap="square" rtlCol="0">
            <a:spAutoFit/>
          </a:bodyPr>
          <a:lstStyle/>
          <a:p>
            <a:r>
              <a:rPr lang="en-US" sz="2400" dirty="0" smtClean="0"/>
              <a:t>OK</a:t>
            </a:r>
          </a:p>
          <a:p>
            <a:pPr marL="342900" indent="-342900">
              <a:buFont typeface="Arial" charset="0"/>
              <a:buChar char="•"/>
            </a:pPr>
            <a:r>
              <a:rPr lang="en-US" sz="2400" b="1" dirty="0">
                <a:solidFill>
                  <a:schemeClr val="accent4"/>
                </a:solidFill>
                <a:latin typeface="Consolas" charset="0"/>
                <a:ea typeface="Consolas" charset="0"/>
                <a:cs typeface="Consolas" charset="0"/>
              </a:rPr>
              <a:t>GADTs</a:t>
            </a:r>
          </a:p>
          <a:p>
            <a:pPr marL="342900" indent="-342900">
              <a:buFont typeface="Arial" charset="0"/>
              <a:buChar char="•"/>
            </a:pPr>
            <a:r>
              <a:rPr lang="en-US" sz="2400" dirty="0" smtClean="0"/>
              <a:t>Singletons library</a:t>
            </a:r>
          </a:p>
          <a:p>
            <a:pPr marL="342900" indent="-342900">
              <a:buFont typeface="Arial" charset="0"/>
              <a:buChar char="•"/>
            </a:pPr>
            <a:r>
              <a:rPr lang="en-US" sz="2400" dirty="0" smtClean="0"/>
              <a:t>Current work: real </a:t>
            </a:r>
            <a:r>
              <a:rPr lang="en-US" sz="2400" dirty="0" err="1"/>
              <a:t>Π</a:t>
            </a:r>
            <a:r>
              <a:rPr lang="en-US" sz="2400" dirty="0"/>
              <a:t> </a:t>
            </a:r>
            <a:r>
              <a:rPr lang="en-US" sz="2400" dirty="0" smtClean="0"/>
              <a:t>type </a:t>
            </a:r>
          </a:p>
          <a:p>
            <a:pPr marL="342900" indent="-342900">
              <a:buFont typeface="Arial" charset="0"/>
              <a:buChar char="•"/>
            </a:pPr>
            <a:endParaRPr lang="en-US" sz="2000" dirty="0"/>
          </a:p>
        </p:txBody>
      </p:sp>
    </p:spTree>
    <p:extLst>
      <p:ext uri="{BB962C8B-B14F-4D97-AF65-F5344CB8AC3E}">
        <p14:creationId xmlns:p14="http://schemas.microsoft.com/office/powerpoint/2010/main" val="235708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Capabilities of Dependent Type Systems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44680" y="2152893"/>
            <a:ext cx="752353" cy="2665031"/>
          </a:xfrm>
          <a:prstGeom prst="leftBrace">
            <a:avLst>
              <a:gd name="adj1" fmla="val 8333"/>
              <a:gd name="adj2" fmla="val 70821"/>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23220" y="2164468"/>
            <a:ext cx="4348102" cy="2985433"/>
          </a:xfrm>
          <a:prstGeom prst="rect">
            <a:avLst/>
          </a:prstGeom>
          <a:noFill/>
        </p:spPr>
        <p:txBody>
          <a:bodyPr wrap="square" rtlCol="0">
            <a:spAutoFit/>
          </a:bodyPr>
          <a:lstStyle/>
          <a:p>
            <a:r>
              <a:rPr lang="en-US" sz="2400" dirty="0" smtClean="0"/>
              <a:t>MANY EXCITING APPROACHES</a:t>
            </a:r>
          </a:p>
          <a:p>
            <a:pPr marL="342900" indent="-342900">
              <a:buFont typeface="Arial" charset="0"/>
              <a:buChar char="•"/>
            </a:pPr>
            <a:r>
              <a:rPr lang="en-US" sz="2400" b="1" dirty="0" err="1" smtClean="0">
                <a:solidFill>
                  <a:schemeClr val="accent1"/>
                </a:solidFill>
                <a:latin typeface="Consolas" charset="0"/>
                <a:ea typeface="Consolas" charset="0"/>
                <a:cs typeface="Consolas" charset="0"/>
              </a:rPr>
              <a:t>MultiParamTypeClasses</a:t>
            </a:r>
            <a:endParaRPr lang="en-US" sz="2400" b="1" dirty="0" smtClean="0">
              <a:solidFill>
                <a:schemeClr val="accent1"/>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1"/>
                </a:solidFill>
                <a:latin typeface="Consolas" charset="0"/>
                <a:ea typeface="Consolas" charset="0"/>
                <a:cs typeface="Consolas" charset="0"/>
              </a:rPr>
              <a:t>FunctionalDependencies</a:t>
            </a:r>
            <a:endParaRPr lang="en-US" sz="2400" b="1" dirty="0" smtClean="0">
              <a:solidFill>
                <a:schemeClr val="accent1"/>
              </a:solidFill>
              <a:latin typeface="Consolas" charset="0"/>
              <a:ea typeface="Consolas" charset="0"/>
              <a:cs typeface="Consolas" charset="0"/>
            </a:endParaRPr>
          </a:p>
          <a:p>
            <a:pPr marL="342900" indent="-342900">
              <a:buFont typeface="Arial" charset="0"/>
              <a:buChar char="•"/>
            </a:pPr>
            <a:r>
              <a:rPr lang="en-US" sz="2400" b="1" dirty="0" smtClean="0">
                <a:solidFill>
                  <a:schemeClr val="accent4"/>
                </a:solidFill>
                <a:latin typeface="Consolas" charset="0"/>
                <a:ea typeface="Consolas" charset="0"/>
                <a:cs typeface="Consolas" charset="0"/>
              </a:rPr>
              <a:t>Closed </a:t>
            </a:r>
            <a:r>
              <a:rPr lang="en-US" sz="2400" b="1" dirty="0" err="1" smtClean="0">
                <a:solidFill>
                  <a:schemeClr val="accent4"/>
                </a:solidFill>
                <a:latin typeface="Consolas" charset="0"/>
                <a:ea typeface="Consolas" charset="0"/>
                <a:cs typeface="Consolas" charset="0"/>
              </a:rPr>
              <a:t>TypeFamilies</a:t>
            </a:r>
            <a:endParaRPr lang="en-US" sz="2400" b="1" dirty="0" smtClean="0">
              <a:solidFill>
                <a:schemeClr val="accent4"/>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4"/>
                </a:solidFill>
                <a:latin typeface="Consolas" charset="0"/>
                <a:ea typeface="Consolas" charset="0"/>
                <a:cs typeface="Consolas" charset="0"/>
              </a:rPr>
              <a:t>TypeFamilyDependencies</a:t>
            </a:r>
            <a:endParaRPr lang="en-US" sz="2400" b="1" dirty="0" smtClean="0">
              <a:solidFill>
                <a:schemeClr val="accent4"/>
              </a:solidFill>
              <a:latin typeface="Consolas" charset="0"/>
              <a:ea typeface="Consolas" charset="0"/>
              <a:cs typeface="Consolas" charset="0"/>
            </a:endParaRPr>
          </a:p>
          <a:p>
            <a:pPr marL="342900" indent="-342900">
              <a:buFont typeface="Arial" charset="0"/>
              <a:buChar char="•"/>
            </a:pPr>
            <a:r>
              <a:rPr lang="en-US" sz="2400" b="1" dirty="0" smtClean="0">
                <a:solidFill>
                  <a:schemeClr val="accent5"/>
                </a:solidFill>
                <a:latin typeface="Consolas" charset="0"/>
                <a:ea typeface="Consolas" charset="0"/>
                <a:cs typeface="Consolas" charset="0"/>
              </a:rPr>
              <a:t>GADTs</a:t>
            </a:r>
          </a:p>
          <a:p>
            <a:pPr marL="342900" indent="-342900">
              <a:buFont typeface="Arial" charset="0"/>
              <a:buChar char="•"/>
            </a:pPr>
            <a:r>
              <a:rPr lang="en-US" sz="2400" b="1" dirty="0" smtClean="0">
                <a:solidFill>
                  <a:schemeClr val="tx2">
                    <a:lumMod val="75000"/>
                  </a:schemeClr>
                </a:solidFill>
                <a:latin typeface="Consolas" charset="0"/>
                <a:ea typeface="Consolas" charset="0"/>
                <a:cs typeface="Consolas" charset="0"/>
              </a:rPr>
              <a:t>Solver plugins</a:t>
            </a:r>
          </a:p>
          <a:p>
            <a:pPr marL="342900" indent="-342900">
              <a:buFont typeface="Arial" charset="0"/>
              <a:buChar char="•"/>
            </a:pPr>
            <a:endParaRPr lang="en-US" sz="2000" dirty="0"/>
          </a:p>
        </p:txBody>
      </p:sp>
    </p:spTree>
    <p:extLst>
      <p:ext uri="{BB962C8B-B14F-4D97-AF65-F5344CB8AC3E}">
        <p14:creationId xmlns:p14="http://schemas.microsoft.com/office/powerpoint/2010/main" val="92869710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74361" y="721402"/>
            <a:ext cx="6072079" cy="1569660"/>
          </a:xfrm>
          <a:prstGeom prst="rect">
            <a:avLst/>
          </a:prstGeom>
          <a:noFill/>
        </p:spPr>
        <p:txBody>
          <a:bodyPr wrap="square" rtlCol="0">
            <a:spAutoFit/>
          </a:bodyPr>
          <a:lstStyle/>
          <a:p>
            <a:r>
              <a:rPr lang="en-US" sz="3200" dirty="0">
                <a:solidFill>
                  <a:schemeClr val="bg1"/>
                </a:solidFill>
                <a:latin typeface="Tw Cen MT" charset="0"/>
                <a:ea typeface="Tw Cen MT" charset="0"/>
                <a:cs typeface="Tw Cen MT" charset="0"/>
              </a:rPr>
              <a:t>Conclusion:  GHC is in </a:t>
            </a:r>
            <a:r>
              <a:rPr lang="en-US" sz="3200" dirty="0" smtClean="0">
                <a:solidFill>
                  <a:schemeClr val="bg1"/>
                </a:solidFill>
                <a:latin typeface="Tw Cen MT" charset="0"/>
                <a:ea typeface="Tw Cen MT" charset="0"/>
                <a:cs typeface="Tw Cen MT" charset="0"/>
              </a:rPr>
              <a:t>a </a:t>
            </a:r>
            <a:r>
              <a:rPr lang="en-US" sz="3200" dirty="0">
                <a:solidFill>
                  <a:schemeClr val="bg1"/>
                </a:solidFill>
                <a:latin typeface="Tw Cen MT" charset="0"/>
                <a:ea typeface="Tw Cen MT" charset="0"/>
                <a:cs typeface="Tw Cen MT" charset="0"/>
              </a:rPr>
              <a:t>fascinating part of the design space of dependently typed </a:t>
            </a:r>
            <a:r>
              <a:rPr lang="en-US" sz="3200" dirty="0" smtClean="0">
                <a:solidFill>
                  <a:schemeClr val="bg1"/>
                </a:solidFill>
                <a:latin typeface="Tw Cen MT" charset="0"/>
                <a:ea typeface="Tw Cen MT" charset="0"/>
                <a:cs typeface="Tw Cen MT" charset="0"/>
              </a:rPr>
              <a:t>languages. </a:t>
            </a:r>
            <a:endParaRPr lang="en-US" sz="3200" dirty="0">
              <a:solidFill>
                <a:schemeClr val="bg1"/>
              </a:solidFill>
              <a:latin typeface="Tw Cen MT" charset="0"/>
              <a:ea typeface="Tw Cen MT" charset="0"/>
              <a:cs typeface="Tw Cen MT" charset="0"/>
            </a:endParaRPr>
          </a:p>
        </p:txBody>
      </p:sp>
      <p:sp>
        <p:nvSpPr>
          <p:cNvPr id="8" name="Title 7"/>
          <p:cNvSpPr>
            <a:spLocks noGrp="1"/>
          </p:cNvSpPr>
          <p:nvPr>
            <p:ph type="title"/>
          </p:nvPr>
        </p:nvSpPr>
        <p:spPr>
          <a:xfrm>
            <a:off x="554440" y="2034658"/>
            <a:ext cx="7886700" cy="2139553"/>
          </a:xfrm>
        </p:spPr>
        <p:txBody>
          <a:bodyPr>
            <a:noAutofit/>
          </a:bodyPr>
          <a:lstStyle/>
          <a:p>
            <a:r>
              <a:rPr lang="en-US" dirty="0"/>
              <a:t>Conclusion:  GHC is in a fascinating part of the design space of dependently typed languages. </a:t>
            </a:r>
          </a:p>
        </p:txBody>
      </p:sp>
    </p:spTree>
    <p:extLst>
      <p:ext uri="{BB962C8B-B14F-4D97-AF65-F5344CB8AC3E}">
        <p14:creationId xmlns:p14="http://schemas.microsoft.com/office/powerpoint/2010/main" val="210306832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81764" y="513058"/>
            <a:ext cx="7637204" cy="2677656"/>
          </a:xfrm>
          <a:prstGeom prst="rect">
            <a:avLst/>
          </a:prstGeom>
          <a:noFill/>
        </p:spPr>
        <p:txBody>
          <a:bodyPr wrap="square" rtlCol="0">
            <a:spAutoFit/>
          </a:bodyPr>
          <a:lstStyle/>
          <a:p>
            <a:r>
              <a:rPr lang="en-US" sz="2800" i="1" dirty="0">
                <a:solidFill>
                  <a:schemeClr val="bg1"/>
                </a:solidFill>
              </a:rPr>
              <a:t>Thanks to: </a:t>
            </a:r>
            <a:r>
              <a:rPr lang="en-US" sz="2800" dirty="0">
                <a:solidFill>
                  <a:schemeClr val="bg1"/>
                </a:solidFill>
              </a:rPr>
              <a:t>Simon Peyton Jones, Richard Eisenberg, </a:t>
            </a:r>
            <a:r>
              <a:rPr lang="en-US" sz="2800" dirty="0" err="1">
                <a:solidFill>
                  <a:schemeClr val="bg1"/>
                </a:solidFill>
              </a:rPr>
              <a:t>Dimitrios</a:t>
            </a:r>
            <a:r>
              <a:rPr lang="en-US" sz="2800" dirty="0">
                <a:solidFill>
                  <a:schemeClr val="bg1"/>
                </a:solidFill>
              </a:rPr>
              <a:t> </a:t>
            </a:r>
            <a:r>
              <a:rPr lang="en-US" sz="2800" dirty="0" err="1">
                <a:solidFill>
                  <a:schemeClr val="bg1"/>
                </a:solidFill>
              </a:rPr>
              <a:t>Vytiniotis</a:t>
            </a:r>
            <a:r>
              <a:rPr lang="en-US" sz="2800" dirty="0">
                <a:solidFill>
                  <a:schemeClr val="bg1"/>
                </a:solidFill>
              </a:rPr>
              <a:t>,  </a:t>
            </a:r>
            <a:r>
              <a:rPr lang="en-US" sz="2800" dirty="0" err="1">
                <a:solidFill>
                  <a:schemeClr val="bg1"/>
                </a:solidFill>
              </a:rPr>
              <a:t>Vilhelm</a:t>
            </a:r>
            <a:r>
              <a:rPr lang="en-US" sz="2800" dirty="0">
                <a:solidFill>
                  <a:schemeClr val="bg1"/>
                </a:solidFill>
              </a:rPr>
              <a:t> </a:t>
            </a:r>
            <a:r>
              <a:rPr lang="en-US" sz="2800" dirty="0" err="1">
                <a:solidFill>
                  <a:schemeClr val="bg1"/>
                </a:solidFill>
              </a:rPr>
              <a:t>Sjöberg</a:t>
            </a:r>
            <a:r>
              <a:rPr lang="en-US" sz="2800" dirty="0">
                <a:solidFill>
                  <a:schemeClr val="bg1"/>
                </a:solidFill>
              </a:rPr>
              <a:t>, Brent </a:t>
            </a:r>
            <a:r>
              <a:rPr lang="en-US" sz="2800" dirty="0" err="1">
                <a:solidFill>
                  <a:schemeClr val="bg1"/>
                </a:solidFill>
              </a:rPr>
              <a:t>Yorgey</a:t>
            </a:r>
            <a:r>
              <a:rPr lang="en-US" sz="2800" dirty="0">
                <a:solidFill>
                  <a:schemeClr val="bg1"/>
                </a:solidFill>
              </a:rPr>
              <a:t>, Chris </a:t>
            </a:r>
            <a:r>
              <a:rPr lang="en-US" sz="2800" dirty="0" err="1">
                <a:solidFill>
                  <a:schemeClr val="bg1"/>
                </a:solidFill>
              </a:rPr>
              <a:t>Casinghino</a:t>
            </a:r>
            <a:r>
              <a:rPr lang="en-US" sz="2800" dirty="0">
                <a:solidFill>
                  <a:schemeClr val="bg1"/>
                </a:solidFill>
              </a:rPr>
              <a:t>, Geoffrey Washburn, </a:t>
            </a:r>
            <a:r>
              <a:rPr lang="en-US" sz="2800" dirty="0" err="1">
                <a:solidFill>
                  <a:schemeClr val="bg1"/>
                </a:solidFill>
              </a:rPr>
              <a:t>Iavor</a:t>
            </a:r>
            <a:r>
              <a:rPr lang="en-US" sz="2800" dirty="0">
                <a:solidFill>
                  <a:schemeClr val="bg1"/>
                </a:solidFill>
              </a:rPr>
              <a:t> </a:t>
            </a:r>
            <a:r>
              <a:rPr lang="en-US" sz="2800" dirty="0" err="1">
                <a:solidFill>
                  <a:schemeClr val="bg1"/>
                </a:solidFill>
              </a:rPr>
              <a:t>Diatchki</a:t>
            </a:r>
            <a:r>
              <a:rPr lang="en-US" sz="2800" dirty="0">
                <a:solidFill>
                  <a:schemeClr val="bg1"/>
                </a:solidFill>
              </a:rPr>
              <a:t>, </a:t>
            </a:r>
            <a:r>
              <a:rPr lang="en-US" sz="2800" dirty="0" err="1">
                <a:solidFill>
                  <a:schemeClr val="bg1"/>
                </a:solidFill>
              </a:rPr>
              <a:t>Conor</a:t>
            </a:r>
            <a:r>
              <a:rPr lang="en-US" sz="2800" dirty="0">
                <a:solidFill>
                  <a:schemeClr val="bg1"/>
                </a:solidFill>
              </a:rPr>
              <a:t> McBride, Adam Gundry, Joachim </a:t>
            </a:r>
            <a:r>
              <a:rPr lang="en-US" sz="2800" dirty="0" err="1">
                <a:solidFill>
                  <a:schemeClr val="bg1"/>
                </a:solidFill>
              </a:rPr>
              <a:t>Breitner</a:t>
            </a:r>
            <a:r>
              <a:rPr lang="en-US" sz="2800" dirty="0">
                <a:solidFill>
                  <a:schemeClr val="bg1"/>
                </a:solidFill>
              </a:rPr>
              <a:t>, Julien Cretin, José Pedro </a:t>
            </a:r>
            <a:r>
              <a:rPr lang="en-US" sz="2800" dirty="0" err="1">
                <a:solidFill>
                  <a:schemeClr val="bg1"/>
                </a:solidFill>
              </a:rPr>
              <a:t>Magalhães</a:t>
            </a:r>
            <a:r>
              <a:rPr lang="en-US" sz="2800" dirty="0">
                <a:solidFill>
                  <a:schemeClr val="bg1"/>
                </a:solidFill>
              </a:rPr>
              <a:t>, Steve </a:t>
            </a:r>
            <a:r>
              <a:rPr lang="en-US" sz="2800" dirty="0" err="1">
                <a:solidFill>
                  <a:schemeClr val="bg1"/>
                </a:solidFill>
              </a:rPr>
              <a:t>Zdancewic</a:t>
            </a:r>
            <a:r>
              <a:rPr lang="en-US" sz="2800" dirty="0">
                <a:solidFill>
                  <a:schemeClr val="bg1"/>
                </a:solidFill>
              </a:rPr>
              <a:t> and NSF</a:t>
            </a:r>
            <a:endParaRPr lang="en-US" sz="2800" dirty="0">
              <a:solidFill>
                <a:schemeClr val="bg1"/>
              </a:solidFill>
              <a:latin typeface="Tw Cen MT" charset="0"/>
              <a:ea typeface="Tw Cen MT" charset="0"/>
              <a:cs typeface="Tw Cen MT" charset="0"/>
            </a:endParaRPr>
          </a:p>
        </p:txBody>
      </p:sp>
      <p:pic>
        <p:nvPicPr>
          <p:cNvPr id="2" name="Picture 1"/>
          <p:cNvPicPr>
            <a:picLocks noChangeAspect="1"/>
          </p:cNvPicPr>
          <p:nvPr/>
        </p:nvPicPr>
        <p:blipFill>
          <a:blip r:embed="rId3"/>
          <a:stretch>
            <a:fillRect/>
          </a:stretch>
        </p:blipFill>
        <p:spPr>
          <a:xfrm>
            <a:off x="6362749" y="3436955"/>
            <a:ext cx="1477108" cy="1042838"/>
          </a:xfrm>
          <a:prstGeom prst="rect">
            <a:avLst/>
          </a:prstGeom>
        </p:spPr>
      </p:pic>
      <p:sp>
        <p:nvSpPr>
          <p:cNvPr id="5" name="Title 4"/>
          <p:cNvSpPr>
            <a:spLocks noGrp="1"/>
          </p:cNvSpPr>
          <p:nvPr>
            <p:ph type="ctrTitle"/>
          </p:nvPr>
        </p:nvSpPr>
        <p:spPr/>
        <p:txBody>
          <a:bodyPr>
            <a:normAutofit/>
          </a:bodyPr>
          <a:lstStyle/>
          <a:p>
            <a:r>
              <a:rPr lang="en-US" sz="2200" dirty="0">
                <a:solidFill>
                  <a:schemeClr val="bg2">
                    <a:lumMod val="50000"/>
                  </a:schemeClr>
                </a:solidFill>
                <a:latin typeface="Consolas" charset="0"/>
                <a:ea typeface="Consolas" charset="0"/>
                <a:cs typeface="Consolas" charset="0"/>
              </a:rPr>
              <a:t>https://</a:t>
            </a:r>
            <a:r>
              <a:rPr lang="en-US" sz="2200" dirty="0" err="1" smtClean="0">
                <a:solidFill>
                  <a:schemeClr val="bg2">
                    <a:lumMod val="50000"/>
                  </a:schemeClr>
                </a:solidFill>
                <a:latin typeface="Consolas" charset="0"/>
                <a:ea typeface="Consolas" charset="0"/>
                <a:cs typeface="Consolas" charset="0"/>
              </a:rPr>
              <a:t>github.com</a:t>
            </a:r>
            <a:r>
              <a:rPr lang="en-US" sz="2200" dirty="0" smtClean="0">
                <a:solidFill>
                  <a:schemeClr val="bg2">
                    <a:lumMod val="50000"/>
                  </a:schemeClr>
                </a:solidFill>
                <a:latin typeface="Consolas" charset="0"/>
                <a:ea typeface="Consolas" charset="0"/>
                <a:cs typeface="Consolas" charset="0"/>
              </a:rPr>
              <a:t>/</a:t>
            </a:r>
            <a:r>
              <a:rPr lang="en-US" sz="2200" dirty="0" err="1" smtClean="0">
                <a:solidFill>
                  <a:schemeClr val="bg2">
                    <a:lumMod val="50000"/>
                  </a:schemeClr>
                </a:solidFill>
                <a:latin typeface="Consolas" charset="0"/>
                <a:ea typeface="Consolas" charset="0"/>
                <a:cs typeface="Consolas" charset="0"/>
              </a:rPr>
              <a:t>sweirich</a:t>
            </a:r>
            <a:r>
              <a:rPr lang="en-US" sz="2200" dirty="0" smtClean="0">
                <a:solidFill>
                  <a:schemeClr val="bg2">
                    <a:lumMod val="50000"/>
                  </a:schemeClr>
                </a:solidFill>
                <a:latin typeface="Consolas" charset="0"/>
                <a:ea typeface="Consolas" charset="0"/>
                <a:cs typeface="Consolas" charset="0"/>
              </a:rPr>
              <a:t>/</a:t>
            </a:r>
            <a:r>
              <a:rPr lang="en-US" sz="2200" dirty="0" err="1" smtClean="0">
                <a:solidFill>
                  <a:schemeClr val="bg2">
                    <a:lumMod val="50000"/>
                  </a:schemeClr>
                </a:solidFill>
                <a:latin typeface="Consolas" charset="0"/>
                <a:ea typeface="Consolas" charset="0"/>
                <a:cs typeface="Consolas" charset="0"/>
              </a:rPr>
              <a:t>dth</a:t>
            </a:r>
            <a:endParaRPr lang="en-US" dirty="0"/>
          </a:p>
        </p:txBody>
      </p:sp>
    </p:spTree>
    <p:extLst>
      <p:ext uri="{BB962C8B-B14F-4D97-AF65-F5344CB8AC3E}">
        <p14:creationId xmlns:p14="http://schemas.microsoft.com/office/powerpoint/2010/main" val="196341762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4303133" y="2363230"/>
            <a:ext cx="470000" cy="677108"/>
          </a:xfrm>
          <a:prstGeom prst="rect">
            <a:avLst/>
          </a:prstGeom>
          <a:noFill/>
        </p:spPr>
        <p:txBody>
          <a:bodyPr wrap="none" rtlCol="0">
            <a:spAutoFit/>
          </a:bodyPr>
          <a:lstStyle/>
          <a:p>
            <a:r>
              <a:rPr lang="en-US" sz="1350" dirty="0">
                <a:latin typeface="Zapfino" charset="0"/>
                <a:ea typeface="Zapfino" charset="0"/>
                <a:cs typeface="Zapfino" charset="0"/>
              </a:rPr>
              <a:t>fin</a:t>
            </a:r>
          </a:p>
        </p:txBody>
      </p:sp>
    </p:spTree>
    <p:extLst>
      <p:ext uri="{BB962C8B-B14F-4D97-AF65-F5344CB8AC3E}">
        <p14:creationId xmlns:p14="http://schemas.microsoft.com/office/powerpoint/2010/main" val="158251645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Awesome Collaborators</a:t>
            </a:r>
            <a:endParaRPr lang="en-US" dirty="0"/>
          </a:p>
        </p:txBody>
      </p:sp>
      <p:pic>
        <p:nvPicPr>
          <p:cNvPr id="4" name="Picture 3"/>
          <p:cNvPicPr>
            <a:picLocks noChangeAspect="1"/>
          </p:cNvPicPr>
          <p:nvPr/>
        </p:nvPicPr>
        <p:blipFill>
          <a:blip r:embed="rId2"/>
          <a:stretch>
            <a:fillRect/>
          </a:stretch>
        </p:blipFill>
        <p:spPr>
          <a:xfrm>
            <a:off x="1614487" y="869314"/>
            <a:ext cx="1315679" cy="1772957"/>
          </a:xfrm>
          <a:prstGeom prst="rect">
            <a:avLst/>
          </a:prstGeom>
        </p:spPr>
      </p:pic>
      <p:pic>
        <p:nvPicPr>
          <p:cNvPr id="5" name="Picture 4"/>
          <p:cNvPicPr>
            <a:picLocks noChangeAspect="1"/>
          </p:cNvPicPr>
          <p:nvPr/>
        </p:nvPicPr>
        <p:blipFill>
          <a:blip r:embed="rId3"/>
          <a:stretch>
            <a:fillRect/>
          </a:stretch>
        </p:blipFill>
        <p:spPr>
          <a:xfrm>
            <a:off x="6287997" y="784084"/>
            <a:ext cx="1161605" cy="1522248"/>
          </a:xfrm>
          <a:prstGeom prst="rect">
            <a:avLst/>
          </a:prstGeom>
        </p:spPr>
      </p:pic>
      <p:pic>
        <p:nvPicPr>
          <p:cNvPr id="6" name="Picture 5"/>
          <p:cNvPicPr>
            <a:picLocks noChangeAspect="1"/>
          </p:cNvPicPr>
          <p:nvPr/>
        </p:nvPicPr>
        <p:blipFill>
          <a:blip r:embed="rId4"/>
          <a:stretch>
            <a:fillRect/>
          </a:stretch>
        </p:blipFill>
        <p:spPr>
          <a:xfrm>
            <a:off x="3251840" y="663199"/>
            <a:ext cx="1465424" cy="2206367"/>
          </a:xfrm>
          <a:prstGeom prst="rect">
            <a:avLst/>
          </a:prstGeom>
        </p:spPr>
      </p:pic>
      <p:pic>
        <p:nvPicPr>
          <p:cNvPr id="7" name="Picture 6"/>
          <p:cNvPicPr>
            <a:picLocks noChangeAspect="1"/>
          </p:cNvPicPr>
          <p:nvPr/>
        </p:nvPicPr>
        <p:blipFill>
          <a:blip r:embed="rId5"/>
          <a:stretch>
            <a:fillRect/>
          </a:stretch>
        </p:blipFill>
        <p:spPr>
          <a:xfrm>
            <a:off x="2135302" y="2385182"/>
            <a:ext cx="1627998" cy="1627998"/>
          </a:xfrm>
          <a:prstGeom prst="rect">
            <a:avLst/>
          </a:prstGeom>
        </p:spPr>
      </p:pic>
      <p:pic>
        <p:nvPicPr>
          <p:cNvPr id="8" name="Picture 7"/>
          <p:cNvPicPr>
            <a:picLocks noChangeAspect="1"/>
          </p:cNvPicPr>
          <p:nvPr/>
        </p:nvPicPr>
        <p:blipFill>
          <a:blip r:embed="rId6"/>
          <a:stretch>
            <a:fillRect/>
          </a:stretch>
        </p:blipFill>
        <p:spPr>
          <a:xfrm>
            <a:off x="6364330" y="2451334"/>
            <a:ext cx="1241516" cy="1655355"/>
          </a:xfrm>
          <a:prstGeom prst="rect">
            <a:avLst/>
          </a:prstGeom>
        </p:spPr>
      </p:pic>
      <p:pic>
        <p:nvPicPr>
          <p:cNvPr id="9" name="Picture 8"/>
          <p:cNvPicPr>
            <a:picLocks noChangeAspect="1"/>
          </p:cNvPicPr>
          <p:nvPr/>
        </p:nvPicPr>
        <p:blipFill>
          <a:blip r:embed="rId7"/>
          <a:stretch>
            <a:fillRect/>
          </a:stretch>
        </p:blipFill>
        <p:spPr>
          <a:xfrm>
            <a:off x="1287162" y="3470132"/>
            <a:ext cx="1449860" cy="1449860"/>
          </a:xfrm>
          <a:prstGeom prst="rect">
            <a:avLst/>
          </a:prstGeom>
        </p:spPr>
      </p:pic>
      <p:pic>
        <p:nvPicPr>
          <p:cNvPr id="11" name="Picture 10"/>
          <p:cNvPicPr>
            <a:picLocks noChangeAspect="1"/>
          </p:cNvPicPr>
          <p:nvPr/>
        </p:nvPicPr>
        <p:blipFill>
          <a:blip r:embed="rId8"/>
          <a:stretch>
            <a:fillRect/>
          </a:stretch>
        </p:blipFill>
        <p:spPr>
          <a:xfrm>
            <a:off x="5700069" y="3699707"/>
            <a:ext cx="1129002" cy="1129002"/>
          </a:xfrm>
          <a:prstGeom prst="rect">
            <a:avLst/>
          </a:prstGeom>
        </p:spPr>
      </p:pic>
      <p:pic>
        <p:nvPicPr>
          <p:cNvPr id="12" name="Picture 11"/>
          <p:cNvPicPr>
            <a:picLocks noChangeAspect="1"/>
          </p:cNvPicPr>
          <p:nvPr/>
        </p:nvPicPr>
        <p:blipFill>
          <a:blip r:embed="rId9"/>
          <a:stretch>
            <a:fillRect/>
          </a:stretch>
        </p:blipFill>
        <p:spPr>
          <a:xfrm>
            <a:off x="4943763" y="961352"/>
            <a:ext cx="1167713" cy="1167713"/>
          </a:xfrm>
          <a:prstGeom prst="rect">
            <a:avLst/>
          </a:prstGeom>
        </p:spPr>
      </p:pic>
      <p:pic>
        <p:nvPicPr>
          <p:cNvPr id="13" name="Picture 12"/>
          <p:cNvPicPr>
            <a:picLocks noChangeAspect="1"/>
          </p:cNvPicPr>
          <p:nvPr/>
        </p:nvPicPr>
        <p:blipFill>
          <a:blip r:embed="rId10"/>
          <a:stretch>
            <a:fillRect/>
          </a:stretch>
        </p:blipFill>
        <p:spPr>
          <a:xfrm>
            <a:off x="3029165" y="3586316"/>
            <a:ext cx="1254726" cy="1254726"/>
          </a:xfrm>
          <a:prstGeom prst="rect">
            <a:avLst/>
          </a:prstGeom>
        </p:spPr>
      </p:pic>
      <p:pic>
        <p:nvPicPr>
          <p:cNvPr id="14" name="Picture 13"/>
          <p:cNvPicPr>
            <a:picLocks noChangeAspect="1"/>
          </p:cNvPicPr>
          <p:nvPr/>
        </p:nvPicPr>
        <p:blipFill>
          <a:blip r:embed="rId11"/>
          <a:stretch>
            <a:fillRect/>
          </a:stretch>
        </p:blipFill>
        <p:spPr>
          <a:xfrm>
            <a:off x="5110600" y="2257474"/>
            <a:ext cx="1357175" cy="1357175"/>
          </a:xfrm>
          <a:prstGeom prst="rect">
            <a:avLst/>
          </a:prstGeom>
        </p:spPr>
      </p:pic>
      <p:pic>
        <p:nvPicPr>
          <p:cNvPr id="15" name="Picture 14"/>
          <p:cNvPicPr>
            <a:picLocks noChangeAspect="1"/>
          </p:cNvPicPr>
          <p:nvPr/>
        </p:nvPicPr>
        <p:blipFill>
          <a:blip r:embed="rId12"/>
          <a:stretch>
            <a:fillRect/>
          </a:stretch>
        </p:blipFill>
        <p:spPr>
          <a:xfrm>
            <a:off x="4156635" y="2642599"/>
            <a:ext cx="811999" cy="1009949"/>
          </a:xfrm>
          <a:prstGeom prst="rect">
            <a:avLst/>
          </a:prstGeom>
        </p:spPr>
      </p:pic>
      <p:pic>
        <p:nvPicPr>
          <p:cNvPr id="16" name="Picture 15"/>
          <p:cNvPicPr>
            <a:picLocks noChangeAspect="1"/>
          </p:cNvPicPr>
          <p:nvPr/>
        </p:nvPicPr>
        <p:blipFill>
          <a:blip r:embed="rId13"/>
          <a:stretch>
            <a:fillRect/>
          </a:stretch>
        </p:blipFill>
        <p:spPr>
          <a:xfrm>
            <a:off x="4788925" y="2180187"/>
            <a:ext cx="672260" cy="792759"/>
          </a:xfrm>
          <a:prstGeom prst="rect">
            <a:avLst/>
          </a:prstGeom>
        </p:spPr>
      </p:pic>
      <p:pic>
        <p:nvPicPr>
          <p:cNvPr id="10" name="Picture 9"/>
          <p:cNvPicPr>
            <a:picLocks noChangeAspect="1"/>
          </p:cNvPicPr>
          <p:nvPr/>
        </p:nvPicPr>
        <p:blipFill>
          <a:blip r:embed="rId14"/>
          <a:stretch>
            <a:fillRect/>
          </a:stretch>
        </p:blipFill>
        <p:spPr>
          <a:xfrm>
            <a:off x="4364359" y="3470132"/>
            <a:ext cx="1255241" cy="1255241"/>
          </a:xfrm>
          <a:prstGeom prst="rect">
            <a:avLst/>
          </a:prstGeom>
        </p:spPr>
      </p:pic>
    </p:spTree>
    <p:extLst>
      <p:ext uri="{BB962C8B-B14F-4D97-AF65-F5344CB8AC3E}">
        <p14:creationId xmlns:p14="http://schemas.microsoft.com/office/powerpoint/2010/main" val="19273389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GHC's take on proofs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Compile-time proofs</a:t>
            </a:r>
          </a:p>
          <a:p>
            <a:pPr lvl="1"/>
            <a:r>
              <a:rPr lang="en-US" dirty="0" smtClean="0"/>
              <a:t>Type-level function based proof (i.e. Find) work best when the argument is concretely known at compile time</a:t>
            </a:r>
          </a:p>
          <a:p>
            <a:pPr lvl="1"/>
            <a:r>
              <a:rPr lang="en-US" dirty="0" err="1" smtClean="0"/>
              <a:t>Wf</a:t>
            </a:r>
            <a:r>
              <a:rPr lang="en-US" dirty="0" smtClean="0"/>
              <a:t> works for properties about a single variable, with simple inductive proof</a:t>
            </a:r>
          </a:p>
          <a:p>
            <a:r>
              <a:rPr lang="en-US" dirty="0" smtClean="0"/>
              <a:t>Runtime proofs</a:t>
            </a:r>
          </a:p>
          <a:p>
            <a:pPr lvl="1"/>
            <a:r>
              <a:rPr lang="en-US" dirty="0"/>
              <a:t>E</a:t>
            </a:r>
            <a:r>
              <a:rPr lang="en-US" dirty="0" smtClean="0"/>
              <a:t>xpress properties using GADTs, and prove them via functions, but with a runtime cost</a:t>
            </a:r>
          </a:p>
          <a:p>
            <a:pPr lvl="1"/>
            <a:r>
              <a:rPr lang="en-US" dirty="0" smtClean="0"/>
              <a:t>Creating these proofs is tedious without tactics or IDE support!</a:t>
            </a:r>
          </a:p>
          <a:p>
            <a:r>
              <a:rPr lang="en-US" dirty="0" smtClean="0"/>
              <a:t>What's next?  More automated theorem proving! </a:t>
            </a:r>
          </a:p>
          <a:p>
            <a:pPr lvl="1"/>
            <a:r>
              <a:rPr lang="en-US" dirty="0" err="1"/>
              <a:t>Vilhelm</a:t>
            </a:r>
            <a:r>
              <a:rPr lang="en-US" dirty="0"/>
              <a:t> </a:t>
            </a:r>
            <a:r>
              <a:rPr lang="en-US" dirty="0" err="1" smtClean="0"/>
              <a:t>Sjöberg's</a:t>
            </a:r>
            <a:r>
              <a:rPr lang="en-US" dirty="0" smtClean="0"/>
              <a:t> dissertation [2015] </a:t>
            </a:r>
            <a:r>
              <a:rPr lang="en-US" dirty="0"/>
              <a:t>integrates congruence closure algorithm with full-spectrum dependent </a:t>
            </a:r>
            <a:r>
              <a:rPr lang="en-US" dirty="0" smtClean="0"/>
              <a:t>types</a:t>
            </a:r>
          </a:p>
          <a:p>
            <a:pPr lvl="1"/>
            <a:r>
              <a:rPr lang="en-US" dirty="0" smtClean="0"/>
              <a:t>Type-checker plugins allow solvers to help [</a:t>
            </a:r>
            <a:r>
              <a:rPr lang="en-US" dirty="0" err="1" smtClean="0"/>
              <a:t>Diatchki</a:t>
            </a:r>
            <a:r>
              <a:rPr lang="en-US" dirty="0" smtClean="0"/>
              <a:t>, HS 2015]</a:t>
            </a:r>
          </a:p>
          <a:p>
            <a:pPr lvl="1"/>
            <a:r>
              <a:rPr lang="en-US" dirty="0" smtClean="0"/>
              <a:t>Connection with </a:t>
            </a:r>
            <a:r>
              <a:rPr lang="en-US" dirty="0" err="1" smtClean="0"/>
              <a:t>LiquidHaskell</a:t>
            </a:r>
            <a:r>
              <a:rPr lang="en-US" dirty="0" smtClean="0"/>
              <a:t>?</a:t>
            </a:r>
          </a:p>
        </p:txBody>
      </p:sp>
    </p:spTree>
    <p:extLst>
      <p:ext uri="{BB962C8B-B14F-4D97-AF65-F5344CB8AC3E}">
        <p14:creationId xmlns:p14="http://schemas.microsoft.com/office/powerpoint/2010/main" val="16208316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pPr marL="0" indent="0">
              <a:buNone/>
            </a:pPr>
            <a:r>
              <a:rPr lang="en-US" i="1" dirty="0" smtClean="0">
                <a:solidFill>
                  <a:schemeClr val="accent4"/>
                </a:solidFill>
              </a:rPr>
              <a:t>"What have you done to Haskell?" </a:t>
            </a:r>
            <a:r>
              <a:rPr lang="en-US" dirty="0" smtClean="0"/>
              <a:t/>
            </a:r>
            <a:br>
              <a:rPr lang="en-US" dirty="0" smtClean="0"/>
            </a:br>
            <a:r>
              <a:rPr lang="en-US" dirty="0" smtClean="0"/>
              <a:t>Showcase ~10 years of language extensions that conspire to make GHC "dependently-typed</a:t>
            </a:r>
            <a:r>
              <a:rPr lang="en-US" dirty="0"/>
              <a:t>"</a:t>
            </a:r>
            <a:endParaRPr lang="en-US" dirty="0" smtClean="0"/>
          </a:p>
          <a:p>
            <a:endParaRPr lang="en-US" dirty="0" smtClean="0"/>
          </a:p>
          <a:p>
            <a:pPr marL="0" indent="0">
              <a:buNone/>
            </a:pPr>
            <a:r>
              <a:rPr lang="en-US" i="1" dirty="0" smtClean="0">
                <a:solidFill>
                  <a:schemeClr val="accent4"/>
                </a:solidFill>
              </a:rPr>
              <a:t>"If you are interested in dependent types, why Haskell?" </a:t>
            </a:r>
            <a:r>
              <a:rPr lang="en-US" dirty="0" smtClean="0"/>
              <a:t/>
            </a:r>
            <a:br>
              <a:rPr lang="en-US" dirty="0" smtClean="0"/>
            </a:br>
            <a:r>
              <a:rPr lang="en-US" dirty="0" smtClean="0"/>
              <a:t>Demonstrate the benefits of studying dependent types in the context of the Haskell ecosystem</a:t>
            </a:r>
            <a:br>
              <a:rPr lang="en-US" dirty="0" smtClean="0"/>
            </a:br>
            <a:r>
              <a:rPr lang="en-US" dirty="0" smtClean="0"/>
              <a:t>(Haskell-specific features, different design space, industrial-strength compiler, ready-made user base, awesome collaborators)</a:t>
            </a:r>
          </a:p>
        </p:txBody>
      </p:sp>
    </p:spTree>
    <p:extLst>
      <p:ext uri="{BB962C8B-B14F-4D97-AF65-F5344CB8AC3E}">
        <p14:creationId xmlns:p14="http://schemas.microsoft.com/office/powerpoint/2010/main" val="7713724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Why Dependent Types?</a:t>
            </a:r>
            <a:endParaRPr lang="en-US" dirty="0"/>
          </a:p>
        </p:txBody>
      </p:sp>
      <p:sp>
        <p:nvSpPr>
          <p:cNvPr id="5" name="Text Placeholder 4"/>
          <p:cNvSpPr>
            <a:spLocks noGrp="1"/>
          </p:cNvSpPr>
          <p:nvPr>
            <p:ph type="body" idx="1"/>
          </p:nvPr>
        </p:nvSpPr>
        <p:spPr/>
        <p:txBody>
          <a:bodyPr>
            <a:normAutofit/>
          </a:bodyPr>
          <a:lstStyle/>
          <a:p>
            <a:r>
              <a:rPr lang="en-US" sz="3000" dirty="0" smtClean="0"/>
              <a:t>Domain-specific </a:t>
            </a:r>
            <a:r>
              <a:rPr lang="en-US" sz="3000" dirty="0"/>
              <a:t>type checkers</a:t>
            </a:r>
          </a:p>
        </p:txBody>
      </p:sp>
    </p:spTree>
    <p:extLst>
      <p:ext uri="{BB962C8B-B14F-4D97-AF65-F5344CB8AC3E}">
        <p14:creationId xmlns:p14="http://schemas.microsoft.com/office/powerpoint/2010/main" val="1794969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Computing with types</a:t>
            </a:r>
            <a:endParaRPr lang="en-US" dirty="0"/>
          </a:p>
        </p:txBody>
      </p:sp>
      <p:sp>
        <p:nvSpPr>
          <p:cNvPr id="3" name="Content Placeholder 2"/>
          <p:cNvSpPr>
            <a:spLocks noGrp="1"/>
          </p:cNvSpPr>
          <p:nvPr>
            <p:ph idx="1"/>
          </p:nvPr>
        </p:nvSpPr>
        <p:spPr>
          <a:xfrm>
            <a:off x="689549" y="1123950"/>
            <a:ext cx="6968552" cy="3698553"/>
          </a:xfrm>
          <a:noFill/>
          <a:ln>
            <a:solidFill>
              <a:schemeClr val="accent1"/>
            </a:solidFill>
          </a:ln>
        </p:spPr>
        <p:style>
          <a:lnRef idx="2">
            <a:schemeClr val="accent6"/>
          </a:lnRef>
          <a:fillRef idx="1">
            <a:schemeClr val="lt1"/>
          </a:fillRef>
          <a:effectRef idx="0">
            <a:schemeClr val="accent6"/>
          </a:effectRef>
          <a:fontRef idx="minor">
            <a:schemeClr val="dk1"/>
          </a:fontRef>
        </p:style>
        <p:txBody>
          <a:bodyPr vert="horz" lIns="91440" tIns="68580" rIns="91440" bIns="68580" rtlCol="0">
            <a:noAutofit/>
          </a:bodyPr>
          <a:lstStyle/>
          <a:p>
            <a:pPr>
              <a:buNone/>
            </a:pPr>
            <a:r>
              <a:rPr lang="en-US" sz="1500" b="1" dirty="0">
                <a:solidFill>
                  <a:schemeClr val="accent3"/>
                </a:solidFill>
                <a:latin typeface="Consolas"/>
                <a:ea typeface="Osaka"/>
                <a:cs typeface="Consolas"/>
              </a:rPr>
              <a:t>data</a:t>
            </a:r>
            <a:r>
              <a:rPr lang="en-US" sz="1500" b="1" dirty="0">
                <a:solidFill>
                  <a:schemeClr val="tx1"/>
                </a:solidFill>
                <a:latin typeface="Consolas"/>
                <a:ea typeface="Osaka"/>
                <a:cs typeface="Consolas"/>
              </a:rPr>
              <a:t> </a:t>
            </a:r>
            <a:r>
              <a:rPr lang="en-US" sz="1500" b="1" dirty="0" err="1">
                <a:solidFill>
                  <a:schemeClr val="accent4"/>
                </a:solidFill>
                <a:latin typeface="Consolas"/>
                <a:ea typeface="Osaka"/>
                <a:cs typeface="Consolas"/>
              </a:rPr>
              <a:t>Occ</a:t>
            </a:r>
            <a:r>
              <a:rPr lang="en-US" sz="1500" b="1" dirty="0">
                <a:solidFill>
                  <a:schemeClr val="accent4"/>
                </a:solidFill>
                <a:latin typeface="Consolas"/>
                <a:ea typeface="Osaka"/>
                <a:cs typeface="Consolas"/>
              </a:rPr>
              <a:t> </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Once</a:t>
            </a:r>
            <a:r>
              <a:rPr lang="en-US" sz="1500" b="1" dirty="0">
                <a:solidFill>
                  <a:schemeClr val="tx1"/>
                </a:solidFill>
                <a:latin typeface="Consolas"/>
                <a:ea typeface="Osaka"/>
                <a:cs typeface="Consolas"/>
              </a:rPr>
              <a:t> | </a:t>
            </a:r>
            <a:r>
              <a:rPr lang="en-US" sz="1500" b="1" dirty="0">
                <a:solidFill>
                  <a:schemeClr val="accent4"/>
                </a:solidFill>
                <a:latin typeface="Consolas"/>
                <a:ea typeface="Osaka"/>
                <a:cs typeface="Consolas"/>
              </a:rPr>
              <a:t>Opt</a:t>
            </a:r>
            <a:r>
              <a:rPr lang="en-US" sz="1500" b="1" dirty="0">
                <a:solidFill>
                  <a:schemeClr val="tx1"/>
                </a:solidFill>
                <a:latin typeface="Consolas"/>
                <a:ea typeface="Osaka"/>
                <a:cs typeface="Consolas"/>
              </a:rPr>
              <a:t> | </a:t>
            </a:r>
            <a:r>
              <a:rPr lang="en-US" sz="1500" b="1" dirty="0">
                <a:solidFill>
                  <a:schemeClr val="accent4"/>
                </a:solidFill>
                <a:latin typeface="Consolas"/>
                <a:ea typeface="Osaka"/>
                <a:cs typeface="Consolas"/>
              </a:rPr>
              <a:t>Many</a:t>
            </a:r>
          </a:p>
          <a:p>
            <a:pPr>
              <a:buNone/>
            </a:pPr>
            <a:r>
              <a:rPr lang="en-US" sz="1500" b="1" dirty="0">
                <a:solidFill>
                  <a:schemeClr val="accent3"/>
                </a:solidFill>
                <a:latin typeface="Consolas"/>
                <a:ea typeface="Osaka"/>
                <a:cs typeface="Consolas"/>
              </a:rPr>
              <a:t>type</a:t>
            </a:r>
            <a:r>
              <a:rPr lang="en-US" sz="1500" b="1" dirty="0">
                <a:solidFill>
                  <a:schemeClr val="tx1"/>
                </a:solidFill>
                <a:latin typeface="Consolas"/>
                <a:ea typeface="Osaka"/>
                <a:cs typeface="Consolas"/>
              </a:rPr>
              <a:t> </a:t>
            </a:r>
            <a:r>
              <a:rPr lang="en-US" sz="1500" b="1" dirty="0" err="1" smtClean="0">
                <a:solidFill>
                  <a:schemeClr val="accent4"/>
                </a:solidFill>
                <a:latin typeface="Consolas"/>
                <a:ea typeface="Osaka"/>
                <a:cs typeface="Consolas"/>
              </a:rPr>
              <a:t>SymMap</a:t>
            </a:r>
            <a:r>
              <a:rPr lang="en-US" sz="1500" b="1" dirty="0" smtClean="0">
                <a:solidFill>
                  <a:schemeClr val="tx1"/>
                </a:solidFill>
                <a:latin typeface="Consolas"/>
                <a:ea typeface="Osaka"/>
                <a:cs typeface="Consolas"/>
              </a:rPr>
              <a:t> </a:t>
            </a:r>
            <a:r>
              <a:rPr lang="en-US" sz="1500" b="1" dirty="0">
                <a:solidFill>
                  <a:schemeClr val="tx1"/>
                </a:solidFill>
                <a:latin typeface="Consolas"/>
                <a:ea typeface="Osaka"/>
                <a:cs typeface="Consolas"/>
              </a:rPr>
              <a:t>= [(</a:t>
            </a:r>
            <a:r>
              <a:rPr lang="en-US" sz="1500" b="1" dirty="0" err="1">
                <a:solidFill>
                  <a:schemeClr val="accent4"/>
                </a:solidFill>
                <a:latin typeface="Consolas"/>
                <a:ea typeface="Osaka"/>
                <a:cs typeface="Consolas"/>
              </a:rPr>
              <a:t>Symbol</a:t>
            </a:r>
            <a:r>
              <a:rPr lang="en-US" sz="1500" b="1" dirty="0" err="1">
                <a:solidFill>
                  <a:schemeClr val="tx1"/>
                </a:solidFill>
                <a:latin typeface="Consolas"/>
                <a:ea typeface="Osaka"/>
                <a:cs typeface="Consolas"/>
              </a:rPr>
              <a:t>,</a:t>
            </a:r>
            <a:r>
              <a:rPr lang="en-US" sz="1500" b="1" dirty="0" err="1">
                <a:solidFill>
                  <a:schemeClr val="accent4"/>
                </a:solidFill>
                <a:latin typeface="Consolas"/>
                <a:ea typeface="Osaka"/>
                <a:cs typeface="Consolas"/>
              </a:rPr>
              <a:t>Occ</a:t>
            </a:r>
            <a:r>
              <a:rPr lang="en-US" sz="1500" b="1" dirty="0">
                <a:solidFill>
                  <a:schemeClr val="tx1"/>
                </a:solidFill>
                <a:latin typeface="Consolas"/>
                <a:ea typeface="Osaka"/>
                <a:cs typeface="Consolas"/>
              </a:rPr>
              <a:t>)]</a:t>
            </a:r>
          </a:p>
          <a:p>
            <a:pPr>
              <a:buNone/>
            </a:pPr>
            <a:endParaRPr lang="en-US" sz="1500" b="1" dirty="0">
              <a:solidFill>
                <a:schemeClr val="tx1"/>
              </a:solidFill>
              <a:latin typeface="Consolas"/>
              <a:ea typeface="Osaka"/>
              <a:cs typeface="Consolas"/>
            </a:endParaRPr>
          </a:p>
          <a:p>
            <a:pPr>
              <a:buNone/>
            </a:pPr>
            <a:r>
              <a:rPr lang="en-US" sz="1500" b="1" dirty="0">
                <a:solidFill>
                  <a:schemeClr val="accent3"/>
                </a:solidFill>
                <a:latin typeface="Consolas"/>
                <a:ea typeface="Osaka"/>
                <a:cs typeface="Consolas"/>
              </a:rPr>
              <a:t>type family</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(s1 :: </a:t>
            </a:r>
            <a:r>
              <a:rPr lang="en-US" sz="1500" b="1" dirty="0" err="1" smtClean="0">
                <a:solidFill>
                  <a:schemeClr val="accent4"/>
                </a:solidFill>
                <a:latin typeface="Consolas"/>
                <a:ea typeface="Osaka"/>
                <a:cs typeface="Consolas"/>
              </a:rPr>
              <a:t>SymMap</a:t>
            </a:r>
            <a:r>
              <a:rPr lang="en-US" sz="1500" b="1" dirty="0" smtClean="0">
                <a:solidFill>
                  <a:schemeClr val="tx1"/>
                </a:solidFill>
                <a:latin typeface="Consolas"/>
                <a:ea typeface="Osaka"/>
                <a:cs typeface="Consolas"/>
              </a:rPr>
              <a:t>) </a:t>
            </a:r>
            <a:r>
              <a:rPr lang="en-US" sz="1500" b="1" dirty="0">
                <a:solidFill>
                  <a:schemeClr val="tx1"/>
                </a:solidFill>
                <a:latin typeface="Consolas"/>
                <a:ea typeface="Osaka"/>
                <a:cs typeface="Consolas"/>
              </a:rPr>
              <a:t>(s2 :: </a:t>
            </a:r>
            <a:r>
              <a:rPr lang="en-US" sz="1500" b="1" dirty="0" err="1" smtClean="0">
                <a:solidFill>
                  <a:schemeClr val="accent4"/>
                </a:solidFill>
                <a:latin typeface="Consolas"/>
                <a:ea typeface="Osaka"/>
                <a:cs typeface="Consolas"/>
              </a:rPr>
              <a:t>SymMap</a:t>
            </a:r>
            <a:r>
              <a:rPr lang="en-US" sz="1500" b="1" dirty="0" smtClean="0">
                <a:solidFill>
                  <a:schemeClr val="tx1"/>
                </a:solidFill>
                <a:latin typeface="Consolas"/>
                <a:ea typeface="Osaka"/>
                <a:cs typeface="Consolas"/>
              </a:rPr>
              <a:t>) </a:t>
            </a:r>
            <a:r>
              <a:rPr lang="en-US" sz="1500" b="1" dirty="0">
                <a:solidFill>
                  <a:schemeClr val="tx1"/>
                </a:solidFill>
                <a:latin typeface="Consolas"/>
                <a:ea typeface="Osaka"/>
                <a:cs typeface="Consolas"/>
              </a:rPr>
              <a:t>:: </a:t>
            </a:r>
            <a:r>
              <a:rPr lang="en-US" sz="1500" b="1" dirty="0" err="1" smtClean="0">
                <a:solidFill>
                  <a:schemeClr val="accent4"/>
                </a:solidFill>
                <a:latin typeface="Consolas"/>
                <a:ea typeface="Osaka"/>
                <a:cs typeface="Consolas"/>
              </a:rPr>
              <a:t>SymMap</a:t>
            </a:r>
            <a:r>
              <a:rPr lang="en-US" sz="1500" b="1" dirty="0" smtClean="0">
                <a:solidFill>
                  <a:schemeClr val="accent4"/>
                </a:solidFill>
                <a:latin typeface="Consolas"/>
                <a:ea typeface="Osaka"/>
                <a:cs typeface="Consolas"/>
              </a:rPr>
              <a:t> </a:t>
            </a:r>
            <a:r>
              <a:rPr lang="en-US" sz="1500" b="1" dirty="0">
                <a:solidFill>
                  <a:schemeClr val="accent3"/>
                </a:solidFill>
                <a:latin typeface="Consolas"/>
                <a:ea typeface="Osaka"/>
                <a:cs typeface="Consolas"/>
              </a:rPr>
              <a:t>where</a:t>
            </a:r>
            <a:r>
              <a:rPr lang="en-US" sz="1500" b="1" dirty="0">
                <a:solidFill>
                  <a:schemeClr val="tx1"/>
                </a:solidFill>
                <a:latin typeface="Consolas"/>
                <a:ea typeface="Osaka"/>
                <a:cs typeface="Consolas"/>
              </a:rPr>
              <a:t>    </a:t>
            </a:r>
            <a:r>
              <a:rPr lang="en-US" sz="1500" b="1" dirty="0">
                <a:solidFill>
                  <a:schemeClr val="accent3"/>
                </a:solidFill>
                <a:latin typeface="Consolas"/>
                <a:ea typeface="Osaka"/>
                <a:cs typeface="Consolas"/>
              </a:rPr>
              <a:t>   </a:t>
            </a:r>
          </a:p>
          <a:p>
            <a:pPr>
              <a:buNone/>
            </a:pP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s  </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 = s    </a:t>
            </a:r>
          </a:p>
          <a:p>
            <a:pPr>
              <a:buNone/>
            </a:pP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 s  = s    </a:t>
            </a:r>
          </a:p>
          <a:p>
            <a:pPr>
              <a:buNone/>
            </a:pP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('(n1,o1)</a:t>
            </a:r>
            <a:r>
              <a:rPr lang="en-US" sz="1500" b="1" dirty="0">
                <a:solidFill>
                  <a:schemeClr val="accent3"/>
                </a:solidFill>
                <a:latin typeface="Consolas"/>
                <a:ea typeface="Osaka"/>
                <a:cs typeface="Consolas"/>
              </a:rPr>
              <a:t>:</a:t>
            </a:r>
            <a:r>
              <a:rPr lang="en-US" sz="1500" b="1" dirty="0">
                <a:solidFill>
                  <a:schemeClr val="tx1"/>
                </a:solidFill>
                <a:latin typeface="Consolas"/>
                <a:ea typeface="Osaka"/>
                <a:cs typeface="Consolas"/>
              </a:rPr>
              <a:t>t1) ('(n2,o2)</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t2) =      </a:t>
            </a:r>
          </a:p>
          <a:p>
            <a:pPr>
              <a:buNone/>
            </a:pP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If</a:t>
            </a:r>
            <a:r>
              <a:rPr lang="en-US" sz="1500" b="1" dirty="0">
                <a:solidFill>
                  <a:schemeClr val="tx1"/>
                </a:solidFill>
                <a:latin typeface="Consolas"/>
                <a:ea typeface="Osaka"/>
                <a:cs typeface="Consolas"/>
              </a:rPr>
              <a:t> (n1 :== n2) ('(n1, </a:t>
            </a:r>
            <a:r>
              <a:rPr lang="en-US" sz="1500" b="1" dirty="0">
                <a:solidFill>
                  <a:schemeClr val="accent4"/>
                </a:solidFill>
                <a:latin typeface="Consolas"/>
                <a:ea typeface="Osaka"/>
                <a:cs typeface="Consolas"/>
              </a:rPr>
              <a:t>'Many</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t1 t2)         </a:t>
            </a:r>
          </a:p>
          <a:p>
            <a:pPr>
              <a:buNone/>
            </a:pP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If</a:t>
            </a:r>
            <a:r>
              <a:rPr lang="en-US" sz="1500" b="1" dirty="0">
                <a:solidFill>
                  <a:schemeClr val="tx1"/>
                </a:solidFill>
                <a:latin typeface="Consolas"/>
                <a:ea typeface="Osaka"/>
                <a:cs typeface="Consolas"/>
              </a:rPr>
              <a:t> (n1 :&lt;= n2) </a:t>
            </a:r>
          </a:p>
          <a:p>
            <a:pPr>
              <a:buNone/>
            </a:pPr>
            <a:r>
              <a:rPr lang="en-US" sz="1500" b="1" dirty="0">
                <a:solidFill>
                  <a:schemeClr val="tx1"/>
                </a:solidFill>
                <a:latin typeface="Consolas"/>
                <a:ea typeface="Osaka"/>
                <a:cs typeface="Consolas"/>
              </a:rPr>
              <a:t>            ('(n1, o1) </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t1 ('(n2,o2)</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t2))               </a:t>
            </a:r>
          </a:p>
          <a:p>
            <a:pPr>
              <a:buNone/>
            </a:pPr>
            <a:r>
              <a:rPr lang="en-US" sz="1500" b="1" dirty="0">
                <a:solidFill>
                  <a:schemeClr val="tx1"/>
                </a:solidFill>
                <a:latin typeface="Consolas"/>
                <a:ea typeface="Osaka"/>
                <a:cs typeface="Consolas"/>
              </a:rPr>
              <a:t>            ('(n2, o2) </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 </a:t>
            </a:r>
            <a:r>
              <a:rPr lang="en-US" sz="1500" b="1" dirty="0">
                <a:solidFill>
                  <a:schemeClr val="tx1"/>
                </a:solidFill>
                <a:latin typeface="Consolas"/>
                <a:ea typeface="Osaka"/>
                <a:cs typeface="Consolas"/>
              </a:rPr>
              <a:t>('(n1,o1)</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t1) t2)</a:t>
            </a:r>
          </a:p>
          <a:p>
            <a:pPr>
              <a:buNone/>
            </a:pPr>
            <a:endParaRPr lang="en-US" sz="1500" b="1" dirty="0">
              <a:solidFill>
                <a:schemeClr val="tx1"/>
              </a:solidFill>
              <a:latin typeface="Consolas"/>
              <a:ea typeface="Osaka"/>
              <a:cs typeface="Consolas"/>
            </a:endParaRPr>
          </a:p>
        </p:txBody>
      </p:sp>
      <p:sp>
        <p:nvSpPr>
          <p:cNvPr id="9" name="TextBox 8"/>
          <p:cNvSpPr txBox="1"/>
          <p:nvPr/>
        </p:nvSpPr>
        <p:spPr>
          <a:xfrm>
            <a:off x="4919129" y="1123950"/>
            <a:ext cx="2738972" cy="78483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r>
              <a:rPr lang="en-US" sz="1500" dirty="0">
                <a:latin typeface="Gill Sans Regular" charset="0"/>
              </a:rPr>
              <a:t>Represent maps by lists of pairs, </a:t>
            </a:r>
          </a:p>
          <a:p>
            <a:r>
              <a:rPr lang="en-US" sz="1500" dirty="0">
                <a:latin typeface="Gill Sans Regular" charset="0"/>
              </a:rPr>
              <a:t>ordered by first component </a:t>
            </a:r>
          </a:p>
          <a:p>
            <a:r>
              <a:rPr lang="en-US" sz="1500" dirty="0">
                <a:latin typeface="Gill Sans Regular" charset="0"/>
              </a:rPr>
              <a:t>(name of the capture group)</a:t>
            </a:r>
          </a:p>
        </p:txBody>
      </p:sp>
      <p:sp>
        <p:nvSpPr>
          <p:cNvPr id="5" name="Rectangle 4"/>
          <p:cNvSpPr/>
          <p:nvPr/>
        </p:nvSpPr>
        <p:spPr>
          <a:xfrm>
            <a:off x="2366889" y="3006969"/>
            <a:ext cx="1202788" cy="274320"/>
          </a:xfrm>
          <a:prstGeom prst="rect">
            <a:avLst/>
          </a:prstGeom>
          <a:solidFill>
            <a:schemeClr val="accent6">
              <a:lumMod val="60000"/>
              <a:lumOff val="4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8" name="Rectangle 7"/>
          <p:cNvSpPr/>
          <p:nvPr/>
        </p:nvSpPr>
        <p:spPr>
          <a:xfrm>
            <a:off x="2776611" y="3302391"/>
            <a:ext cx="1202788" cy="274320"/>
          </a:xfrm>
          <a:prstGeom prst="rect">
            <a:avLst/>
          </a:prstGeom>
          <a:solidFill>
            <a:schemeClr val="accent6">
              <a:lumMod val="60000"/>
              <a:lumOff val="4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Tree>
    <p:extLst>
      <p:ext uri="{BB962C8B-B14F-4D97-AF65-F5344CB8AC3E}">
        <p14:creationId xmlns:p14="http://schemas.microsoft.com/office/powerpoint/2010/main" val="21101566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5"/>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5" grpId="0" animBg="1"/>
      <p:bldP spid="5" grpId="1" animBg="1"/>
      <p:bldP spid="8" grpId="0" animBg="1"/>
      <p:bldP spid="8" grpId="1" animBg="1"/>
    </p:bld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GHC's take on type-level computation</a:t>
            </a:r>
            <a:endParaRPr lang="en-US" dirty="0"/>
          </a:p>
        </p:txBody>
      </p:sp>
      <p:sp>
        <p:nvSpPr>
          <p:cNvPr id="3" name="Content Placeholder 2"/>
          <p:cNvSpPr>
            <a:spLocks noGrp="1"/>
          </p:cNvSpPr>
          <p:nvPr>
            <p:ph idx="1"/>
          </p:nvPr>
        </p:nvSpPr>
        <p:spPr/>
        <p:txBody>
          <a:bodyPr>
            <a:normAutofit/>
          </a:bodyPr>
          <a:lstStyle/>
          <a:p>
            <a:r>
              <a:rPr lang="en-US" sz="2400" dirty="0"/>
              <a:t>Differences</a:t>
            </a:r>
          </a:p>
          <a:p>
            <a:pPr lvl="1"/>
            <a:r>
              <a:rPr lang="en-US" sz="2100" dirty="0"/>
              <a:t>Type functions are arbitrary computation and need not be terminating (cf. Merge)</a:t>
            </a:r>
          </a:p>
          <a:p>
            <a:pPr lvl="1"/>
            <a:r>
              <a:rPr lang="en-US" sz="2100" dirty="0"/>
              <a:t>Backwards compatible with HM type inference (no search &amp; no higher-order unification)</a:t>
            </a:r>
          </a:p>
          <a:p>
            <a:r>
              <a:rPr lang="en-US" sz="2400" dirty="0"/>
              <a:t>What's next for GHC? </a:t>
            </a:r>
          </a:p>
          <a:p>
            <a:pPr lvl="1"/>
            <a:r>
              <a:rPr lang="en-US" sz="2100" dirty="0"/>
              <a:t>Anonymous type-level functions, </a:t>
            </a:r>
          </a:p>
          <a:p>
            <a:pPr lvl="1"/>
            <a:r>
              <a:rPr lang="en-US" sz="2100" dirty="0"/>
              <a:t>More flexibility in higher-order polymorphism, </a:t>
            </a:r>
          </a:p>
          <a:p>
            <a:pPr lvl="1"/>
            <a:r>
              <a:rPr lang="en-US" sz="2100" dirty="0"/>
              <a:t>Uniform syntax for type and term functions</a:t>
            </a:r>
          </a:p>
        </p:txBody>
      </p:sp>
    </p:spTree>
    <p:extLst>
      <p:ext uri="{BB962C8B-B14F-4D97-AF65-F5344CB8AC3E}">
        <p14:creationId xmlns:p14="http://schemas.microsoft.com/office/powerpoint/2010/main" val="26806931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GHC's take on indexed types </a:t>
            </a:r>
            <a:endParaRPr lang="en-US" dirty="0"/>
          </a:p>
        </p:txBody>
      </p:sp>
      <p:sp>
        <p:nvSpPr>
          <p:cNvPr id="3" name="Content Placeholder 2"/>
          <p:cNvSpPr>
            <a:spLocks noGrp="1"/>
          </p:cNvSpPr>
          <p:nvPr>
            <p:ph idx="1"/>
          </p:nvPr>
        </p:nvSpPr>
        <p:spPr/>
        <p:txBody>
          <a:bodyPr>
            <a:normAutofit/>
          </a:bodyPr>
          <a:lstStyle/>
          <a:p>
            <a:r>
              <a:rPr lang="en-US" sz="1950" dirty="0"/>
              <a:t>Overloaded access to dictionary</a:t>
            </a:r>
          </a:p>
          <a:p>
            <a:endParaRPr lang="en-US" sz="1950" dirty="0"/>
          </a:p>
          <a:p>
            <a:endParaRPr lang="en-US" sz="1950" dirty="0"/>
          </a:p>
          <a:p>
            <a:r>
              <a:rPr lang="en-US" sz="1950" dirty="0"/>
              <a:t>Compile-time constraint solving guided by a type-level "Find" function, which calculates offset into the dictionary </a:t>
            </a:r>
          </a:p>
          <a:p>
            <a:endParaRPr lang="en-US" sz="1950" dirty="0"/>
          </a:p>
          <a:p>
            <a:endParaRPr lang="en-US" sz="1950" dirty="0"/>
          </a:p>
          <a:p>
            <a:endParaRPr lang="en-US" sz="1950" dirty="0"/>
          </a:p>
          <a:p>
            <a:r>
              <a:rPr lang="en-US" sz="1950" dirty="0"/>
              <a:t>If Find function fails, custom type error is triggered</a:t>
            </a:r>
          </a:p>
        </p:txBody>
      </p:sp>
      <p:sp>
        <p:nvSpPr>
          <p:cNvPr id="4" name="TextBox 3"/>
          <p:cNvSpPr txBox="1"/>
          <p:nvPr/>
        </p:nvSpPr>
        <p:spPr>
          <a:xfrm>
            <a:off x="1599498" y="1548964"/>
            <a:ext cx="5493812" cy="415498"/>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da-DK" sz="2100" b="1" dirty="0" err="1">
                <a:latin typeface="Consolas" charset="0"/>
                <a:ea typeface="Consolas" charset="0"/>
                <a:cs typeface="Consolas" charset="0"/>
              </a:rPr>
              <a:t>getField</a:t>
            </a:r>
            <a:r>
              <a:rPr lang="da-DK" sz="2100" b="1" dirty="0">
                <a:latin typeface="Consolas" charset="0"/>
                <a:ea typeface="Consolas" charset="0"/>
                <a:cs typeface="Consolas" charset="0"/>
              </a:rPr>
              <a:t> :: </a:t>
            </a:r>
            <a:r>
              <a:rPr lang="da-DK" sz="2100" b="1" dirty="0" err="1">
                <a:solidFill>
                  <a:schemeClr val="accent4"/>
                </a:solidFill>
                <a:latin typeface="Consolas" charset="0"/>
                <a:ea typeface="Consolas" charset="0"/>
                <a:cs typeface="Consolas" charset="0"/>
              </a:rPr>
              <a:t>HasField</a:t>
            </a:r>
            <a:r>
              <a:rPr lang="da-DK" sz="2100" b="1" dirty="0">
                <a:latin typeface="Consolas" charset="0"/>
                <a:ea typeface="Consolas" charset="0"/>
                <a:cs typeface="Consolas" charset="0"/>
              </a:rPr>
              <a:t> n r a =&gt; r -&gt; a</a:t>
            </a:r>
            <a:endParaRPr lang="en-US" sz="2100" b="1" dirty="0">
              <a:latin typeface="Consolas" charset="0"/>
              <a:ea typeface="Consolas" charset="0"/>
              <a:cs typeface="Consolas" charset="0"/>
            </a:endParaRPr>
          </a:p>
        </p:txBody>
      </p:sp>
      <p:sp>
        <p:nvSpPr>
          <p:cNvPr id="7" name="TextBox 6"/>
          <p:cNvSpPr txBox="1"/>
          <p:nvPr/>
        </p:nvSpPr>
        <p:spPr>
          <a:xfrm>
            <a:off x="1476430" y="2978598"/>
            <a:ext cx="5918608" cy="854080"/>
          </a:xfrm>
          <a:prstGeom prst="rect">
            <a:avLst/>
          </a:prstGeom>
          <a:noFill/>
          <a:ln>
            <a:solidFill>
              <a:schemeClr val="accent1"/>
            </a:solidFill>
          </a:ln>
        </p:spPr>
        <p:txBody>
          <a:bodyPr wrap="none" rtlCol="0">
            <a:spAutoFit/>
          </a:bodyPr>
          <a:lstStyle/>
          <a:p>
            <a:r>
              <a:rPr lang="en-US" sz="1650" b="1" dirty="0">
                <a:solidFill>
                  <a:schemeClr val="accent3"/>
                </a:solidFill>
                <a:latin typeface="Consolas" charset="0"/>
                <a:ea typeface="Consolas" charset="0"/>
                <a:cs typeface="Consolas" charset="0"/>
              </a:rPr>
              <a:t>instance</a:t>
            </a: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Get</a:t>
            </a: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Find</a:t>
            </a:r>
            <a:r>
              <a:rPr lang="en-US" sz="1650" b="1" dirty="0">
                <a:latin typeface="Consolas" charset="0"/>
                <a:ea typeface="Consolas" charset="0"/>
                <a:cs typeface="Consolas" charset="0"/>
              </a:rPr>
              <a:t> n s :: </a:t>
            </a:r>
            <a:r>
              <a:rPr lang="en-US" sz="1650" b="1" dirty="0">
                <a:solidFill>
                  <a:schemeClr val="accent4"/>
                </a:solidFill>
                <a:latin typeface="Consolas" charset="0"/>
                <a:ea typeface="Consolas" charset="0"/>
                <a:cs typeface="Consolas" charset="0"/>
              </a:rPr>
              <a:t>Index</a:t>
            </a:r>
            <a:r>
              <a:rPr lang="en-US" sz="1650" b="1" dirty="0">
                <a:latin typeface="Consolas" charset="0"/>
                <a:ea typeface="Consolas" charset="0"/>
                <a:cs typeface="Consolas" charset="0"/>
              </a:rPr>
              <a:t> n o s),         </a:t>
            </a:r>
          </a:p>
          <a:p>
            <a:r>
              <a:rPr lang="en-US" sz="1650" b="1" dirty="0">
                <a:latin typeface="Consolas" charset="0"/>
                <a:ea typeface="Consolas" charset="0"/>
                <a:cs typeface="Consolas" charset="0"/>
              </a:rPr>
              <a:t>       a ~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o) =&gt; </a:t>
            </a:r>
            <a:r>
              <a:rPr lang="en-US" sz="1650" b="1" dirty="0">
                <a:solidFill>
                  <a:schemeClr val="accent4"/>
                </a:solidFill>
                <a:latin typeface="Consolas" charset="0"/>
                <a:ea typeface="Consolas" charset="0"/>
                <a:cs typeface="Consolas" charset="0"/>
              </a:rPr>
              <a:t>Has</a:t>
            </a:r>
            <a:r>
              <a:rPr lang="en-US" sz="1650" b="1" dirty="0">
                <a:latin typeface="Consolas" charset="0"/>
                <a:ea typeface="Consolas" charset="0"/>
                <a:cs typeface="Consolas" charset="0"/>
              </a:rPr>
              <a:t> n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s) a </a:t>
            </a:r>
            <a:r>
              <a:rPr lang="en-US" sz="1650" b="1" dirty="0">
                <a:solidFill>
                  <a:schemeClr val="accent3"/>
                </a:solidFill>
                <a:latin typeface="Consolas" charset="0"/>
                <a:ea typeface="Consolas" charset="0"/>
                <a:cs typeface="Consolas" charset="0"/>
              </a:rPr>
              <a:t>where</a:t>
            </a:r>
          </a:p>
          <a:p>
            <a:r>
              <a:rPr lang="en-US" sz="1650" b="1" dirty="0">
                <a:solidFill>
                  <a:schemeClr val="accent3"/>
                </a:solidFill>
                <a:latin typeface="Consolas" charset="0"/>
                <a:ea typeface="Consolas" charset="0"/>
                <a:cs typeface="Consolas" charset="0"/>
              </a:rPr>
              <a:t>   </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getField</a:t>
            </a:r>
            <a:r>
              <a:rPr lang="en-US" sz="1650" b="1" dirty="0">
                <a:latin typeface="Consolas" charset="0"/>
                <a:ea typeface="Consolas" charset="0"/>
                <a:cs typeface="Consolas" charset="0"/>
              </a:rPr>
              <a:t> = …</a:t>
            </a:r>
          </a:p>
        </p:txBody>
      </p:sp>
    </p:spTree>
    <p:extLst>
      <p:ext uri="{BB962C8B-B14F-4D97-AF65-F5344CB8AC3E}">
        <p14:creationId xmlns:p14="http://schemas.microsoft.com/office/powerpoint/2010/main" val="10083728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this work?</a:t>
            </a:r>
            <a:endParaRPr lang="en-US" dirty="0"/>
          </a:p>
        </p:txBody>
      </p:sp>
      <p:sp>
        <p:nvSpPr>
          <p:cNvPr id="3" name="Content Placeholder 2"/>
          <p:cNvSpPr>
            <a:spLocks noGrp="1"/>
          </p:cNvSpPr>
          <p:nvPr>
            <p:ph idx="1"/>
          </p:nvPr>
        </p:nvSpPr>
        <p:spPr/>
        <p:txBody>
          <a:bodyPr>
            <a:normAutofit/>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p:txBody>
      </p:sp>
      <p:sp>
        <p:nvSpPr>
          <p:cNvPr id="4" name="Content Placeholder 2"/>
          <p:cNvSpPr txBox="1">
            <a:spLocks/>
          </p:cNvSpPr>
          <p:nvPr/>
        </p:nvSpPr>
        <p:spPr>
          <a:xfrm>
            <a:off x="1614488" y="772649"/>
            <a:ext cx="5915025" cy="3268295"/>
          </a:xfrm>
          <a:prstGeom prst="rect">
            <a:avLst/>
          </a:prstGeom>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1650" b="1" dirty="0">
                <a:solidFill>
                  <a:schemeClr val="accent3"/>
                </a:solidFill>
                <a:latin typeface="Consolas" charset="0"/>
                <a:ea typeface="Consolas" charset="0"/>
                <a:cs typeface="Consolas" charset="0"/>
              </a:rPr>
              <a:t>data </a:t>
            </a:r>
            <a:r>
              <a:rPr lang="en-US" sz="1650" b="1" dirty="0" err="1">
                <a:solidFill>
                  <a:schemeClr val="accent4"/>
                </a:solidFill>
                <a:latin typeface="Consolas" charset="0"/>
                <a:ea typeface="Consolas" charset="0"/>
                <a:cs typeface="Consolas" charset="0"/>
              </a:rPr>
              <a:t>Dict</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SM </a:t>
            </a:r>
            <a:r>
              <a:rPr lang="en-US" sz="1650" b="1" dirty="0">
                <a:latin typeface="Consolas" charset="0"/>
                <a:ea typeface="Consolas" charset="0"/>
                <a:cs typeface="Consolas" charset="0"/>
              </a:rPr>
              <a:t>-&gt; </a:t>
            </a:r>
            <a:r>
              <a:rPr lang="en-US" sz="1650" b="1" dirty="0">
                <a:solidFill>
                  <a:schemeClr val="accent4"/>
                </a:solidFill>
                <a:latin typeface="Consolas" charset="0"/>
                <a:ea typeface="Consolas" charset="0"/>
                <a:cs typeface="Consolas" charset="0"/>
              </a:rPr>
              <a:t>Type</a:t>
            </a:r>
            <a:r>
              <a:rPr lang="en-US" sz="1650" b="1" dirty="0">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Nil</a:t>
            </a:r>
            <a:r>
              <a:rPr lang="en-US" sz="1650" b="1" dirty="0">
                <a:latin typeface="Consolas" charset="0"/>
                <a:ea typeface="Consolas" charset="0"/>
                <a:cs typeface="Consolas" charset="0"/>
              </a:rPr>
              <a:t>  ::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:&gt;</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 -&gt;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err="1">
                <a:latin typeface="Consolas" charset="0"/>
                <a:ea typeface="Consolas" charset="0"/>
                <a:cs typeface="Consolas" charset="0"/>
              </a:rPr>
              <a:t>tl</a:t>
            </a:r>
            <a:r>
              <a:rPr lang="en-US" sz="1650" b="1" dirty="0">
                <a:latin typeface="Consolas" charset="0"/>
                <a:ea typeface="Consolas" charset="0"/>
                <a:cs typeface="Consolas" charset="0"/>
              </a:rPr>
              <a:t> </a:t>
            </a:r>
          </a:p>
          <a:p>
            <a:pPr marL="0" indent="0">
              <a:buNone/>
            </a:pPr>
            <a:r>
              <a:rPr lang="en-US" sz="1650" b="1" dirty="0">
                <a:latin typeface="Consolas" charset="0"/>
                <a:ea typeface="Consolas" charset="0"/>
                <a:cs typeface="Consolas" charset="0"/>
              </a:rPr>
              <a:t>                       -&gt;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a:t>
            </a:r>
            <a:r>
              <a:rPr lang="en-US" sz="1650" b="1" dirty="0">
                <a:solidFill>
                  <a:schemeClr val="accent4"/>
                </a:solidFill>
                <a:latin typeface="Consolas" charset="0"/>
                <a:ea typeface="Consolas" charset="0"/>
                <a:cs typeface="Consolas" charset="0"/>
              </a:rPr>
              <a:t>:</a:t>
            </a:r>
            <a:r>
              <a:rPr lang="en-US" sz="1650" b="1" dirty="0" err="1">
                <a:latin typeface="Consolas" charset="0"/>
                <a:ea typeface="Consolas" charset="0"/>
                <a:cs typeface="Consolas" charset="0"/>
              </a:rPr>
              <a:t>tl</a:t>
            </a:r>
            <a:r>
              <a:rPr lang="en-US" sz="1650" b="1" dirty="0">
                <a:latin typeface="Consolas" charset="0"/>
                <a:ea typeface="Consolas" charset="0"/>
                <a:cs typeface="Consolas" charset="0"/>
              </a:rPr>
              <a:t>)</a:t>
            </a:r>
          </a:p>
          <a:p>
            <a:pPr marL="0" indent="0">
              <a:buNone/>
            </a:pPr>
            <a:r>
              <a:rPr lang="en-US" sz="1650" b="1" dirty="0">
                <a:solidFill>
                  <a:schemeClr val="accent3"/>
                </a:solidFill>
                <a:latin typeface="Consolas" charset="0"/>
                <a:ea typeface="Consolas" charset="0"/>
                <a:cs typeface="Consolas" charset="0"/>
              </a:rPr>
              <a:t>data</a:t>
            </a: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 (</a:t>
            </a:r>
            <a:r>
              <a:rPr lang="en-US" sz="1650" b="1" dirty="0" err="1">
                <a:solidFill>
                  <a:schemeClr val="accent4"/>
                </a:solidFill>
                <a:latin typeface="Consolas" charset="0"/>
                <a:ea typeface="Consolas" charset="0"/>
                <a:cs typeface="Consolas" charset="0"/>
              </a:rPr>
              <a:t>Symbol</a:t>
            </a:r>
            <a:r>
              <a:rPr lang="en-US" sz="1650" b="1" dirty="0" err="1">
                <a:latin typeface="Consolas" charset="0"/>
                <a:ea typeface="Consolas" charset="0"/>
                <a:cs typeface="Consolas" charset="0"/>
              </a:rPr>
              <a:t>,</a:t>
            </a:r>
            <a:r>
              <a:rPr lang="en-US" sz="1650" b="1" dirty="0" err="1">
                <a:solidFill>
                  <a:schemeClr val="accent4"/>
                </a:solidFill>
                <a:latin typeface="Consolas" charset="0"/>
                <a:ea typeface="Consolas" charset="0"/>
                <a:cs typeface="Consolas" charset="0"/>
              </a:rPr>
              <a:t>Occ</a:t>
            </a:r>
            <a:r>
              <a:rPr lang="en-US" sz="1650" b="1" dirty="0">
                <a:latin typeface="Consolas" charset="0"/>
                <a:ea typeface="Consolas" charset="0"/>
                <a:cs typeface="Consolas" charset="0"/>
              </a:rPr>
              <a:t>) -&gt; </a:t>
            </a:r>
            <a:r>
              <a:rPr lang="en-US" sz="1650" b="1" dirty="0">
                <a:solidFill>
                  <a:schemeClr val="accent4"/>
                </a:solidFill>
                <a:latin typeface="Consolas" charset="0"/>
                <a:ea typeface="Consolas" charset="0"/>
                <a:cs typeface="Consolas" charset="0"/>
              </a:rPr>
              <a:t>Type</a:t>
            </a:r>
            <a:r>
              <a:rPr lang="en-US" sz="1650" b="1" dirty="0">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a:t>
            </a:r>
            <a:r>
              <a:rPr lang="en-US" sz="1650" b="1" dirty="0">
                <a:latin typeface="Consolas" charset="0"/>
                <a:ea typeface="Consolas" charset="0"/>
                <a:cs typeface="Consolas" charset="0"/>
              </a:rPr>
              <a:t> :: </a:t>
            </a:r>
            <a:r>
              <a:rPr lang="en-US" sz="1500" b="1" dirty="0">
                <a:latin typeface="Consolas"/>
                <a:ea typeface="Osaka"/>
                <a:cs typeface="Consolas"/>
              </a:rPr>
              <a:t>∀</a:t>
            </a:r>
            <a:r>
              <a:rPr lang="en-US" sz="1650" b="1" dirty="0">
                <a:latin typeface="Consolas" charset="0"/>
                <a:ea typeface="Consolas" charset="0"/>
                <a:cs typeface="Consolas" charset="0"/>
              </a:rPr>
              <a:t>n o.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o -&gt;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a:t>
            </a:r>
          </a:p>
          <a:p>
            <a:pPr marL="0" indent="0">
              <a:buNone/>
            </a:pPr>
            <a:endParaRPr lang="en-US" sz="1650" b="1" dirty="0">
              <a:latin typeface="Consolas" charset="0"/>
              <a:ea typeface="Consolas" charset="0"/>
              <a:cs typeface="Consolas" charset="0"/>
            </a:endParaRPr>
          </a:p>
          <a:p>
            <a:pPr marL="0" indent="0">
              <a:buNone/>
            </a:pPr>
            <a:r>
              <a:rPr lang="en-US" sz="1650" b="1" dirty="0">
                <a:latin typeface="Consolas" charset="0"/>
                <a:ea typeface="Consolas" charset="0"/>
                <a:cs typeface="Consolas" charset="0"/>
              </a:rPr>
              <a:t>d ::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fr-FR" sz="1650" b="1" dirty="0">
                <a:solidFill>
                  <a:schemeClr val="tx1"/>
                </a:solidFill>
                <a:latin typeface="Consolas" charset="0"/>
                <a:ea typeface="Consolas" charset="0"/>
                <a:cs typeface="Consolas" charset="0"/>
              </a:rPr>
              <a:t>'['("b", </a:t>
            </a:r>
            <a:r>
              <a:rPr lang="fr-FR" sz="1650" b="1" dirty="0">
                <a:solidFill>
                  <a:schemeClr val="accent4"/>
                </a:solidFill>
                <a:latin typeface="Consolas" charset="0"/>
                <a:ea typeface="Consolas" charset="0"/>
                <a:cs typeface="Consolas" charset="0"/>
              </a:rPr>
              <a:t>Once</a:t>
            </a:r>
            <a:r>
              <a:rPr lang="fr-FR" sz="1650" b="1" dirty="0">
                <a:solidFill>
                  <a:schemeClr val="tx1"/>
                </a:solidFill>
                <a:latin typeface="Consolas" charset="0"/>
                <a:ea typeface="Consolas" charset="0"/>
                <a:cs typeface="Consolas" charset="0"/>
              </a:rPr>
              <a:t>),'("d", </a:t>
            </a:r>
            <a:r>
              <a:rPr lang="fr-FR" sz="1650" b="1" dirty="0" err="1">
                <a:solidFill>
                  <a:schemeClr val="accent4"/>
                </a:solidFill>
                <a:latin typeface="Consolas" charset="0"/>
                <a:ea typeface="Consolas" charset="0"/>
                <a:cs typeface="Consolas" charset="0"/>
              </a:rPr>
              <a:t>Many</a:t>
            </a:r>
            <a:r>
              <a:rPr lang="fr-FR" sz="1650" b="1" dirty="0">
                <a:solidFill>
                  <a:schemeClr val="tx1"/>
                </a:solidFill>
                <a:latin typeface="Consolas" charset="0"/>
                <a:ea typeface="Consolas" charset="0"/>
                <a:cs typeface="Consolas" charset="0"/>
              </a:rPr>
              <a:t>),'("e", </a:t>
            </a:r>
            <a:r>
              <a:rPr lang="fr-FR" sz="1650" b="1" dirty="0" err="1">
                <a:solidFill>
                  <a:schemeClr val="accent4"/>
                </a:solidFill>
                <a:latin typeface="Consolas" charset="0"/>
                <a:ea typeface="Consolas" charset="0"/>
                <a:cs typeface="Consolas" charset="0"/>
              </a:rPr>
              <a:t>Opt</a:t>
            </a:r>
            <a:r>
              <a:rPr lang="fr-FR" sz="1650" b="1" dirty="0">
                <a:solidFill>
                  <a:schemeClr val="tx1"/>
                </a:solidFill>
                <a:latin typeface="Consolas" charset="0"/>
                <a:ea typeface="Consolas" charset="0"/>
                <a:cs typeface="Consolas" charset="0"/>
              </a:rPr>
              <a:t>)]</a:t>
            </a:r>
            <a:endParaRPr lang="en-US" sz="1650" b="1" dirty="0">
              <a:solidFill>
                <a:schemeClr val="tx1"/>
              </a:solidFill>
              <a:latin typeface="Consolas" charset="0"/>
              <a:ea typeface="Consolas" charset="0"/>
              <a:cs typeface="Consolas" charset="0"/>
            </a:endParaRPr>
          </a:p>
          <a:p>
            <a:pPr marL="0" indent="0">
              <a:buNone/>
            </a:pPr>
            <a:r>
              <a:rPr lang="en-US" sz="1650" b="1" dirty="0">
                <a:latin typeface="Consolas" charset="0"/>
                <a:ea typeface="Consolas" charset="0"/>
                <a:cs typeface="Consolas" charset="0"/>
              </a:rPr>
              <a:t>d = </a:t>
            </a:r>
            <a:r>
              <a:rPr lang="en-US" sz="1650" b="1" dirty="0">
                <a:solidFill>
                  <a:schemeClr val="accent4"/>
                </a:solidFill>
                <a:latin typeface="Consolas" charset="0"/>
                <a:ea typeface="Consolas" charset="0"/>
                <a:cs typeface="Consolas" charset="0"/>
              </a:rPr>
              <a:t>E</a:t>
            </a:r>
            <a:r>
              <a:rPr lang="en-US" sz="1650" b="1" dirty="0">
                <a:solidFill>
                  <a:schemeClr val="tx1"/>
                </a:solidFill>
                <a:latin typeface="Consolas" charset="0"/>
                <a:ea typeface="Consolas" charset="0"/>
                <a:cs typeface="Consolas" charset="0"/>
              </a:rPr>
              <a:t> "</a:t>
            </a:r>
            <a:r>
              <a:rPr lang="en-US" sz="1650" b="1" dirty="0" err="1">
                <a:solidFill>
                  <a:schemeClr val="tx1"/>
                </a:solidFill>
                <a:latin typeface="Consolas" charset="0"/>
                <a:ea typeface="Consolas" charset="0"/>
                <a:cs typeface="Consolas" charset="0"/>
              </a:rPr>
              <a:t>Regexp</a:t>
            </a: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:&gt;</a:t>
            </a: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a:t>
            </a:r>
            <a:r>
              <a:rPr lang="en-US" sz="1650" b="1" dirty="0">
                <a:solidFill>
                  <a:schemeClr val="tx1"/>
                </a:solidFill>
                <a:latin typeface="Consolas" charset="0"/>
                <a:ea typeface="Consolas" charset="0"/>
                <a:cs typeface="Consolas" charset="0"/>
              </a:rPr>
              <a:t> ["</a:t>
            </a:r>
            <a:r>
              <a:rPr lang="en-US" sz="1650" b="1" dirty="0" err="1">
                <a:solidFill>
                  <a:schemeClr val="tx1"/>
                </a:solidFill>
                <a:latin typeface="Consolas" charset="0"/>
                <a:ea typeface="Consolas" charset="0"/>
                <a:cs typeface="Consolas" charset="0"/>
              </a:rPr>
              <a:t>dth</a:t>
            </a:r>
            <a:r>
              <a:rPr lang="en-US" sz="1650" b="1" dirty="0">
                <a:solidFill>
                  <a:schemeClr val="tx1"/>
                </a:solidFill>
                <a:latin typeface="Consolas" charset="0"/>
                <a:ea typeface="Consolas" charset="0"/>
                <a:cs typeface="Consolas" charset="0"/>
              </a:rPr>
              <a:t>", "</a:t>
            </a:r>
            <a:r>
              <a:rPr lang="en-US" sz="1650" b="1" dirty="0" err="1">
                <a:solidFill>
                  <a:schemeClr val="tx1"/>
                </a:solidFill>
                <a:latin typeface="Consolas" charset="0"/>
                <a:ea typeface="Consolas" charset="0"/>
                <a:cs typeface="Consolas" charset="0"/>
              </a:rPr>
              <a:t>regexp</a:t>
            </a:r>
            <a:r>
              <a:rPr lang="en-US" sz="1650" b="1" dirty="0">
                <a:solidFill>
                  <a:schemeClr val="tx1"/>
                </a:solidFill>
                <a:latin typeface="Consolas" charset="0"/>
                <a:ea typeface="Consolas" charset="0"/>
                <a:cs typeface="Consolas" charset="0"/>
              </a:rPr>
              <a:t>"] </a:t>
            </a:r>
          </a:p>
          <a:p>
            <a:pPr marL="0" indent="0">
              <a:buNone/>
            </a:pP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:&gt;</a:t>
            </a: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a:t>
            </a: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Just</a:t>
            </a:r>
            <a:r>
              <a:rPr lang="en-US" sz="1650" b="1" dirty="0">
                <a:solidFill>
                  <a:schemeClr val="tx1"/>
                </a:solidFill>
                <a:latin typeface="Consolas" charset="0"/>
                <a:ea typeface="Consolas" charset="0"/>
                <a:cs typeface="Consolas" charset="0"/>
              </a:rPr>
              <a:t> "</a:t>
            </a:r>
            <a:r>
              <a:rPr lang="en-US" sz="1650" b="1" dirty="0" err="1">
                <a:solidFill>
                  <a:schemeClr val="tx1"/>
                </a:solidFill>
                <a:latin typeface="Consolas" charset="0"/>
                <a:ea typeface="Consolas" charset="0"/>
                <a:cs typeface="Consolas" charset="0"/>
              </a:rPr>
              <a:t>hs</a:t>
            </a: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:&gt; Nil</a:t>
            </a:r>
          </a:p>
        </p:txBody>
      </p:sp>
      <p:sp>
        <p:nvSpPr>
          <p:cNvPr id="5" name="Content Placeholder 2"/>
          <p:cNvSpPr txBox="1">
            <a:spLocks/>
          </p:cNvSpPr>
          <p:nvPr/>
        </p:nvSpPr>
        <p:spPr>
          <a:xfrm>
            <a:off x="1614488" y="4040944"/>
            <a:ext cx="5915025" cy="696350"/>
          </a:xfrm>
          <a:prstGeom prst="rect">
            <a:avLst/>
          </a:prstGeom>
        </p:spPr>
        <p:style>
          <a:lnRef idx="2">
            <a:schemeClr val="accent1"/>
          </a:lnRef>
          <a:fillRef idx="1">
            <a:schemeClr val="lt1"/>
          </a:fillRef>
          <a:effectRef idx="0">
            <a:schemeClr val="accent1"/>
          </a:effectRef>
          <a:fontRef idx="minor">
            <a:schemeClr val="dk1"/>
          </a:fontRef>
        </p:style>
        <p:txBody>
          <a:bodyPr vert="horz" lIns="68580" tIns="68580" rIns="68580" bIns="6858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1650" b="1" dirty="0">
                <a:latin typeface="Consolas" charset="0"/>
                <a:ea typeface="Consolas" charset="0"/>
                <a:cs typeface="Consolas" charset="0"/>
              </a:rPr>
              <a:t>&gt; show d </a:t>
            </a:r>
          </a:p>
          <a:p>
            <a:pPr marL="0" indent="0">
              <a:buNone/>
            </a:pPr>
            <a:r>
              <a:rPr lang="en-US" sz="1650" b="1" dirty="0">
                <a:latin typeface="Consolas" charset="0"/>
                <a:ea typeface="Consolas" charset="0"/>
                <a:cs typeface="Consolas" charset="0"/>
              </a:rPr>
              <a:t>{b="</a:t>
            </a:r>
            <a:r>
              <a:rPr lang="en-US" sz="1650" b="1" dirty="0" err="1">
                <a:latin typeface="Consolas" charset="0"/>
                <a:ea typeface="Consolas" charset="0"/>
                <a:cs typeface="Consolas" charset="0"/>
              </a:rPr>
              <a:t>Regexp</a:t>
            </a:r>
            <a:r>
              <a:rPr lang="en-US" sz="1650" b="1" dirty="0">
                <a:latin typeface="Consolas" charset="0"/>
                <a:ea typeface="Consolas" charset="0"/>
                <a:cs typeface="Consolas" charset="0"/>
              </a:rPr>
              <a:t>",d=["</a:t>
            </a:r>
            <a:r>
              <a:rPr lang="en-US" sz="1650" b="1" dirty="0" err="1">
                <a:latin typeface="Consolas" charset="0"/>
                <a:ea typeface="Consolas" charset="0"/>
                <a:cs typeface="Consolas" charset="0"/>
              </a:rPr>
              <a:t>dth</a:t>
            </a:r>
            <a:r>
              <a:rPr lang="en-US" sz="1650" b="1" dirty="0">
                <a:latin typeface="Consolas" charset="0"/>
                <a:ea typeface="Consolas" charset="0"/>
                <a:cs typeface="Consolas" charset="0"/>
              </a:rPr>
              <a:t>","</a:t>
            </a:r>
            <a:r>
              <a:rPr lang="en-US" sz="1650" b="1" dirty="0" err="1">
                <a:latin typeface="Consolas" charset="0"/>
                <a:ea typeface="Consolas" charset="0"/>
                <a:cs typeface="Consolas" charset="0"/>
              </a:rPr>
              <a:t>regexp</a:t>
            </a:r>
            <a:r>
              <a:rPr lang="en-US" sz="1650" b="1" dirty="0">
                <a:latin typeface="Consolas" charset="0"/>
                <a:ea typeface="Consolas" charset="0"/>
                <a:cs typeface="Consolas" charset="0"/>
              </a:rPr>
              <a:t>"],e=Just ".</a:t>
            </a:r>
            <a:r>
              <a:rPr lang="en-US" sz="1650" b="1" dirty="0" err="1">
                <a:latin typeface="Consolas" charset="0"/>
                <a:ea typeface="Consolas" charset="0"/>
                <a:cs typeface="Consolas" charset="0"/>
              </a:rPr>
              <a:t>hs</a:t>
            </a:r>
            <a:r>
              <a:rPr lang="en-US" sz="1650" b="1" dirty="0">
                <a:latin typeface="Consolas" charset="0"/>
                <a:ea typeface="Consolas" charset="0"/>
                <a:cs typeface="Consolas" charset="0"/>
              </a:rPr>
              <a:t>"}</a:t>
            </a:r>
          </a:p>
        </p:txBody>
      </p:sp>
    </p:spTree>
    <p:extLst>
      <p:ext uri="{BB962C8B-B14F-4D97-AF65-F5344CB8AC3E}">
        <p14:creationId xmlns:p14="http://schemas.microsoft.com/office/powerpoint/2010/main" val="18048284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animBg="1"/>
    </p:bld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Singletons are "</a:t>
            </a:r>
            <a:r>
              <a:rPr lang="en-US" dirty="0" err="1" smtClean="0"/>
              <a:t>easyish</a:t>
            </a:r>
            <a:r>
              <a:rPr lang="en-US" dirty="0" smtClean="0"/>
              <a:t>"</a:t>
            </a:r>
            <a:endParaRPr lang="en-US" dirty="0"/>
          </a:p>
        </p:txBody>
      </p:sp>
      <p:sp>
        <p:nvSpPr>
          <p:cNvPr id="3" name="Content Placeholder 2"/>
          <p:cNvSpPr>
            <a:spLocks noGrp="1"/>
          </p:cNvSpPr>
          <p:nvPr>
            <p:ph idx="1"/>
          </p:nvPr>
        </p:nvSpPr>
        <p:spPr>
          <a:xfrm>
            <a:off x="1614488" y="858946"/>
            <a:ext cx="5915025" cy="3939959"/>
          </a:xfrm>
        </p:spPr>
        <p:txBody>
          <a:bodyPr>
            <a:normAutofit fontScale="77500" lnSpcReduction="20000"/>
          </a:bodyPr>
          <a:lstStyle/>
          <a:p>
            <a:r>
              <a:rPr lang="en-US" dirty="0" smtClean="0"/>
              <a:t>Uniform </a:t>
            </a:r>
            <a:r>
              <a:rPr lang="en-US" dirty="0"/>
              <a:t>type for </a:t>
            </a:r>
            <a:r>
              <a:rPr lang="en-US" dirty="0" smtClean="0"/>
              <a:t>all singletons, indexed by kinds</a:t>
            </a:r>
          </a:p>
          <a:p>
            <a:pPr marL="0" indent="0">
              <a:buNone/>
            </a:pPr>
            <a:r>
              <a:rPr lang="en-US" dirty="0" smtClean="0">
                <a:latin typeface="Consolas" charset="0"/>
                <a:ea typeface="Consolas" charset="0"/>
                <a:cs typeface="Consolas" charset="0"/>
              </a:rPr>
              <a:t>     </a:t>
            </a:r>
          </a:p>
          <a:p>
            <a:r>
              <a:rPr lang="en-US" dirty="0" smtClean="0"/>
              <a:t>Type class supplies singletons via type inference</a:t>
            </a:r>
            <a:endParaRPr lang="en-US" dirty="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What's next? </a:t>
            </a:r>
            <a:r>
              <a:rPr lang="en-US" dirty="0"/>
              <a:t>Richard </a:t>
            </a:r>
            <a:r>
              <a:rPr lang="en-US" dirty="0" smtClean="0"/>
              <a:t>Eisenberg close </a:t>
            </a:r>
            <a:r>
              <a:rPr lang="en-US" dirty="0"/>
              <a:t>to </a:t>
            </a:r>
            <a:r>
              <a:rPr lang="en-US" dirty="0" smtClean="0"/>
              <a:t>adding </a:t>
            </a:r>
            <a:r>
              <a:rPr lang="en-US" dirty="0"/>
              <a:t>a true </a:t>
            </a:r>
            <a:r>
              <a:rPr lang="en-US" dirty="0" err="1">
                <a:latin typeface="Consolas" charset="0"/>
                <a:ea typeface="Consolas" charset="0"/>
                <a:cs typeface="Consolas" charset="0"/>
              </a:rPr>
              <a:t>Π</a:t>
            </a:r>
            <a:r>
              <a:rPr lang="en-US" dirty="0">
                <a:latin typeface="Consolas" charset="0"/>
                <a:ea typeface="Consolas" charset="0"/>
                <a:cs typeface="Consolas" charset="0"/>
              </a:rPr>
              <a:t> </a:t>
            </a:r>
            <a:r>
              <a:rPr lang="en-US" dirty="0"/>
              <a:t>type to </a:t>
            </a:r>
            <a:r>
              <a:rPr lang="en-US" dirty="0" smtClean="0"/>
              <a:t>GHC</a:t>
            </a:r>
            <a:endParaRPr lang="en-US" dirty="0"/>
          </a:p>
        </p:txBody>
      </p:sp>
      <p:sp>
        <p:nvSpPr>
          <p:cNvPr id="4" name="TextBox 3"/>
          <p:cNvSpPr txBox="1"/>
          <p:nvPr/>
        </p:nvSpPr>
        <p:spPr>
          <a:xfrm>
            <a:off x="3113193" y="1149959"/>
            <a:ext cx="2642070" cy="346249"/>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sz="1650" b="1" dirty="0">
                <a:latin typeface="Consolas" charset="0"/>
                <a:ea typeface="Consolas" charset="0"/>
                <a:cs typeface="Consolas" charset="0"/>
              </a:rPr>
              <a:t>type </a:t>
            </a:r>
            <a:r>
              <a:rPr lang="en-US" sz="1650" b="1" dirty="0">
                <a:solidFill>
                  <a:schemeClr val="accent4"/>
                </a:solidFill>
                <a:latin typeface="Consolas" charset="0"/>
                <a:ea typeface="Consolas" charset="0"/>
                <a:cs typeface="Consolas" charset="0"/>
              </a:rPr>
              <a:t>Sing</a:t>
            </a:r>
            <a:r>
              <a:rPr lang="en-US" sz="1650" b="1" dirty="0">
                <a:latin typeface="Consolas" charset="0"/>
                <a:ea typeface="Consolas" charset="0"/>
                <a:cs typeface="Consolas" charset="0"/>
              </a:rPr>
              <a:t> (a :: k) … </a:t>
            </a:r>
          </a:p>
        </p:txBody>
      </p:sp>
      <p:sp>
        <p:nvSpPr>
          <p:cNvPr id="5" name="TextBox 4"/>
          <p:cNvSpPr txBox="1"/>
          <p:nvPr/>
        </p:nvSpPr>
        <p:spPr>
          <a:xfrm>
            <a:off x="1771885" y="1868433"/>
            <a:ext cx="5915025" cy="197643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defTabSz="685800">
              <a:lnSpc>
                <a:spcPct val="90000"/>
              </a:lnSpc>
              <a:spcBef>
                <a:spcPts val="750"/>
              </a:spcBef>
            </a:pPr>
            <a:r>
              <a:rPr lang="en-US" sz="1650" b="1" dirty="0">
                <a:solidFill>
                  <a:schemeClr val="accent3"/>
                </a:solidFill>
                <a:latin typeface="Consolas" charset="0"/>
                <a:ea typeface="Consolas" charset="0"/>
                <a:cs typeface="Consolas" charset="0"/>
              </a:rPr>
              <a:t>class</a:t>
            </a:r>
            <a:r>
              <a:rPr lang="en-US" sz="1650" b="1" dirty="0">
                <a:solidFill>
                  <a:prstClr val="black"/>
                </a:solidFill>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SingI</a:t>
            </a:r>
            <a:r>
              <a:rPr lang="en-US" sz="1650" b="1" dirty="0">
                <a:solidFill>
                  <a:schemeClr val="accent4"/>
                </a:solidFill>
                <a:latin typeface="Consolas" charset="0"/>
                <a:ea typeface="Consolas" charset="0"/>
                <a:cs typeface="Consolas" charset="0"/>
              </a:rPr>
              <a:t> </a:t>
            </a:r>
            <a:r>
              <a:rPr lang="en-US" sz="1650" b="1" dirty="0">
                <a:solidFill>
                  <a:prstClr val="black"/>
                </a:solidFill>
                <a:latin typeface="Consolas" charset="0"/>
                <a:ea typeface="Consolas" charset="0"/>
                <a:cs typeface="Consolas" charset="0"/>
              </a:rPr>
              <a:t>(a :: k) </a:t>
            </a:r>
            <a:r>
              <a:rPr lang="en-US" sz="1650" b="1" dirty="0">
                <a:solidFill>
                  <a:schemeClr val="accent3"/>
                </a:solidFill>
                <a:latin typeface="Consolas" charset="0"/>
                <a:ea typeface="Consolas" charset="0"/>
                <a:cs typeface="Consolas" charset="0"/>
              </a:rPr>
              <a:t>where</a:t>
            </a:r>
          </a:p>
          <a:p>
            <a:pPr defTabSz="685800">
              <a:lnSpc>
                <a:spcPct val="90000"/>
              </a:lnSpc>
              <a:spcBef>
                <a:spcPts val="750"/>
              </a:spcBef>
            </a:pPr>
            <a:r>
              <a:rPr lang="en-US" sz="1650" b="1" dirty="0">
                <a:solidFill>
                  <a:prstClr val="black"/>
                </a:solidFill>
                <a:latin typeface="Consolas" charset="0"/>
                <a:ea typeface="Consolas" charset="0"/>
                <a:cs typeface="Consolas" charset="0"/>
              </a:rPr>
              <a:t>   sing :: </a:t>
            </a:r>
            <a:r>
              <a:rPr lang="en-US" sz="1650" b="1" dirty="0">
                <a:solidFill>
                  <a:schemeClr val="accent4"/>
                </a:solidFill>
                <a:latin typeface="Consolas" charset="0"/>
                <a:ea typeface="Consolas" charset="0"/>
                <a:cs typeface="Consolas" charset="0"/>
              </a:rPr>
              <a:t>Sing</a:t>
            </a:r>
            <a:r>
              <a:rPr lang="en-US" sz="1650" b="1" dirty="0">
                <a:solidFill>
                  <a:prstClr val="black"/>
                </a:solidFill>
                <a:latin typeface="Consolas" charset="0"/>
                <a:ea typeface="Consolas" charset="0"/>
                <a:cs typeface="Consolas" charset="0"/>
              </a:rPr>
              <a:t> a</a:t>
            </a:r>
          </a:p>
          <a:p>
            <a:pPr defTabSz="685800">
              <a:lnSpc>
                <a:spcPct val="90000"/>
              </a:lnSpc>
              <a:spcBef>
                <a:spcPts val="750"/>
              </a:spcBef>
            </a:pPr>
            <a:r>
              <a:rPr lang="en-US" sz="1650" b="1" dirty="0">
                <a:solidFill>
                  <a:schemeClr val="accent3"/>
                </a:solidFill>
                <a:latin typeface="Consolas" charset="0"/>
                <a:ea typeface="Consolas" charset="0"/>
                <a:cs typeface="Consolas" charset="0"/>
              </a:rPr>
              <a:t>instance</a:t>
            </a:r>
            <a:r>
              <a:rPr lang="en-US" sz="1650" b="1" dirty="0">
                <a:solidFill>
                  <a:prstClr val="black"/>
                </a:solidFill>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SingI</a:t>
            </a:r>
            <a:r>
              <a:rPr lang="en-US" sz="1650" b="1" dirty="0">
                <a:solidFill>
                  <a:schemeClr val="accent4"/>
                </a:solidFill>
                <a:latin typeface="Consolas" charset="0"/>
                <a:ea typeface="Consolas" charset="0"/>
                <a:cs typeface="Consolas" charset="0"/>
              </a:rPr>
              <a:t> </a:t>
            </a:r>
            <a:r>
              <a:rPr lang="en-US" sz="1650" b="1" dirty="0">
                <a:solidFill>
                  <a:prstClr val="black"/>
                </a:solidFill>
                <a:latin typeface="Consolas" charset="0"/>
                <a:ea typeface="Consolas" charset="0"/>
                <a:cs typeface="Consolas" charset="0"/>
              </a:rPr>
              <a:t>n, </a:t>
            </a:r>
            <a:r>
              <a:rPr lang="en-US" sz="1650" b="1" dirty="0" err="1">
                <a:solidFill>
                  <a:schemeClr val="accent4"/>
                </a:solidFill>
                <a:latin typeface="Consolas" charset="0"/>
                <a:ea typeface="Consolas" charset="0"/>
                <a:cs typeface="Consolas" charset="0"/>
              </a:rPr>
              <a:t>SingI</a:t>
            </a:r>
            <a:r>
              <a:rPr lang="en-US" sz="1650" b="1" dirty="0">
                <a:solidFill>
                  <a:schemeClr val="accent4"/>
                </a:solidFill>
                <a:latin typeface="Consolas" charset="0"/>
                <a:ea typeface="Consolas" charset="0"/>
                <a:cs typeface="Consolas" charset="0"/>
              </a:rPr>
              <a:t> </a:t>
            </a:r>
            <a:r>
              <a:rPr lang="en-US" sz="1650" b="1" dirty="0">
                <a:solidFill>
                  <a:prstClr val="black"/>
                </a:solidFill>
                <a:latin typeface="Consolas" charset="0"/>
                <a:ea typeface="Consolas" charset="0"/>
                <a:cs typeface="Consolas" charset="0"/>
              </a:rPr>
              <a:t>o) =&gt; </a:t>
            </a:r>
            <a:r>
              <a:rPr lang="en-US" sz="1650" b="1" dirty="0">
                <a:solidFill>
                  <a:schemeClr val="accent4"/>
                </a:solidFill>
                <a:latin typeface="Consolas" charset="0"/>
                <a:ea typeface="Consolas" charset="0"/>
                <a:cs typeface="Consolas" charset="0"/>
              </a:rPr>
              <a:t>Show</a:t>
            </a:r>
            <a:r>
              <a:rPr lang="en-US" sz="1650" b="1" dirty="0">
                <a:solidFill>
                  <a:prstClr val="black"/>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Entry</a:t>
            </a:r>
            <a:r>
              <a:rPr lang="en-US" sz="1650" b="1" dirty="0">
                <a:solidFill>
                  <a:prstClr val="black"/>
                </a:solidFill>
                <a:latin typeface="Consolas" charset="0"/>
                <a:ea typeface="Consolas" charset="0"/>
                <a:cs typeface="Consolas" charset="0"/>
              </a:rPr>
              <a:t> (</a:t>
            </a:r>
            <a:r>
              <a:rPr lang="en-US" sz="1650" b="1" dirty="0" err="1">
                <a:solidFill>
                  <a:prstClr val="black"/>
                </a:solidFill>
                <a:latin typeface="Consolas" charset="0"/>
                <a:ea typeface="Consolas" charset="0"/>
                <a:cs typeface="Consolas" charset="0"/>
              </a:rPr>
              <a:t>n,o</a:t>
            </a:r>
            <a:r>
              <a:rPr lang="en-US" sz="1650" b="1" dirty="0">
                <a:solidFill>
                  <a:prstClr val="black"/>
                </a:solidFill>
                <a:latin typeface="Consolas" charset="0"/>
                <a:ea typeface="Consolas" charset="0"/>
                <a:cs typeface="Consolas" charset="0"/>
              </a:rPr>
              <a:t>)) </a:t>
            </a:r>
          </a:p>
          <a:p>
            <a:pPr defTabSz="685800">
              <a:lnSpc>
                <a:spcPct val="90000"/>
              </a:lnSpc>
              <a:spcBef>
                <a:spcPts val="750"/>
              </a:spcBef>
            </a:pPr>
            <a:r>
              <a:rPr lang="en-US" sz="1650" b="1" dirty="0">
                <a:solidFill>
                  <a:prstClr val="black"/>
                </a:solidFill>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 </a:t>
            </a:r>
            <a:r>
              <a:rPr lang="en-US" sz="1650" b="1" dirty="0">
                <a:solidFill>
                  <a:prstClr val="black"/>
                </a:solidFill>
                <a:latin typeface="Consolas" charset="0"/>
                <a:ea typeface="Consolas" charset="0"/>
                <a:cs typeface="Consolas" charset="0"/>
              </a:rPr>
              <a:t>show = </a:t>
            </a:r>
            <a:r>
              <a:rPr lang="en-US" sz="1650" b="1" dirty="0" err="1">
                <a:solidFill>
                  <a:prstClr val="black"/>
                </a:solidFill>
                <a:latin typeface="Consolas" charset="0"/>
                <a:ea typeface="Consolas" charset="0"/>
                <a:cs typeface="Consolas" charset="0"/>
              </a:rPr>
              <a:t>showEntry</a:t>
            </a:r>
            <a:r>
              <a:rPr lang="en-US" sz="1650" b="1" dirty="0">
                <a:solidFill>
                  <a:prstClr val="black"/>
                </a:solidFill>
                <a:latin typeface="Consolas" charset="0"/>
                <a:ea typeface="Consolas" charset="0"/>
                <a:cs typeface="Consolas" charset="0"/>
              </a:rPr>
              <a:t> sing sing</a:t>
            </a:r>
          </a:p>
          <a:p>
            <a:pPr defTabSz="685800">
              <a:lnSpc>
                <a:spcPct val="90000"/>
              </a:lnSpc>
              <a:spcBef>
                <a:spcPts val="750"/>
              </a:spcBef>
            </a:pPr>
            <a:r>
              <a:rPr lang="en-US" sz="1650" b="1" dirty="0">
                <a:solidFill>
                  <a:schemeClr val="accent3"/>
                </a:solidFill>
                <a:latin typeface="Consolas" charset="0"/>
                <a:ea typeface="Consolas" charset="0"/>
                <a:cs typeface="Consolas" charset="0"/>
              </a:rPr>
              <a:t>instance</a:t>
            </a:r>
            <a:r>
              <a:rPr lang="en-US" sz="1650" b="1" dirty="0">
                <a:solidFill>
                  <a:prstClr val="black"/>
                </a:solidFill>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SingI</a:t>
            </a:r>
            <a:r>
              <a:rPr lang="en-US" sz="1650" b="1" dirty="0">
                <a:solidFill>
                  <a:schemeClr val="accent4"/>
                </a:solidFill>
                <a:latin typeface="Consolas" charset="0"/>
                <a:ea typeface="Consolas" charset="0"/>
                <a:cs typeface="Consolas" charset="0"/>
              </a:rPr>
              <a:t> </a:t>
            </a:r>
            <a:r>
              <a:rPr lang="en-US" sz="1650" b="1" dirty="0">
                <a:solidFill>
                  <a:prstClr val="black"/>
                </a:solidFill>
                <a:latin typeface="Consolas" charset="0"/>
                <a:ea typeface="Consolas" charset="0"/>
                <a:cs typeface="Consolas" charset="0"/>
              </a:rPr>
              <a:t>s) =&gt; </a:t>
            </a:r>
            <a:r>
              <a:rPr lang="en-US" sz="1650" b="1" dirty="0">
                <a:solidFill>
                  <a:schemeClr val="accent4"/>
                </a:solidFill>
                <a:latin typeface="Consolas" charset="0"/>
                <a:ea typeface="Consolas" charset="0"/>
                <a:cs typeface="Consolas" charset="0"/>
              </a:rPr>
              <a:t>Show</a:t>
            </a:r>
            <a:r>
              <a:rPr lang="en-US" sz="1650" b="1" dirty="0">
                <a:solidFill>
                  <a:prstClr val="black"/>
                </a:solidFill>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solidFill>
                  <a:prstClr val="black"/>
                </a:solidFill>
                <a:latin typeface="Consolas" charset="0"/>
                <a:ea typeface="Consolas" charset="0"/>
                <a:cs typeface="Consolas" charset="0"/>
              </a:rPr>
              <a:t>s) </a:t>
            </a:r>
          </a:p>
          <a:p>
            <a:pPr defTabSz="685800">
              <a:lnSpc>
                <a:spcPct val="90000"/>
              </a:lnSpc>
              <a:spcBef>
                <a:spcPts val="750"/>
              </a:spcBef>
            </a:pPr>
            <a:r>
              <a:rPr lang="en-US" sz="1650" b="1" dirty="0">
                <a:solidFill>
                  <a:prstClr val="black"/>
                </a:solidFill>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a:t>
            </a:r>
            <a:r>
              <a:rPr lang="en-US" sz="1650" b="1" dirty="0">
                <a:solidFill>
                  <a:prstClr val="black"/>
                </a:solidFill>
                <a:latin typeface="Consolas" charset="0"/>
                <a:ea typeface="Consolas" charset="0"/>
                <a:cs typeface="Consolas" charset="0"/>
              </a:rPr>
              <a:t> show = </a:t>
            </a:r>
            <a:r>
              <a:rPr lang="en-US" sz="1650" b="1" dirty="0" err="1">
                <a:solidFill>
                  <a:prstClr val="black"/>
                </a:solidFill>
                <a:latin typeface="Consolas" charset="0"/>
                <a:ea typeface="Consolas" charset="0"/>
                <a:cs typeface="Consolas" charset="0"/>
              </a:rPr>
              <a:t>showDict</a:t>
            </a:r>
            <a:r>
              <a:rPr lang="en-US" sz="1650" b="1" dirty="0">
                <a:solidFill>
                  <a:prstClr val="black"/>
                </a:solidFill>
                <a:latin typeface="Consolas" charset="0"/>
                <a:ea typeface="Consolas" charset="0"/>
                <a:cs typeface="Consolas" charset="0"/>
              </a:rPr>
              <a:t> sing</a:t>
            </a:r>
            <a:endParaRPr lang="en-US" sz="1650" dirty="0">
              <a:latin typeface="Gill Sans Regular" charset="0"/>
            </a:endParaRPr>
          </a:p>
        </p:txBody>
      </p:sp>
    </p:spTree>
    <p:extLst>
      <p:ext uri="{BB962C8B-B14F-4D97-AF65-F5344CB8AC3E}">
        <p14:creationId xmlns:p14="http://schemas.microsoft.com/office/powerpoint/2010/main" val="18433365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557338" y="689181"/>
            <a:ext cx="5915025" cy="2139553"/>
          </a:xfrm>
        </p:spPr>
        <p:txBody>
          <a:bodyPr>
            <a:normAutofit/>
          </a:bodyPr>
          <a:lstStyle/>
          <a:p>
            <a:r>
              <a:rPr lang="en-US" dirty="0" err="1" smtClean="0"/>
              <a:t>Submatching</a:t>
            </a:r>
            <a:r>
              <a:rPr lang="en-US" dirty="0" smtClean="0"/>
              <a:t> using </a:t>
            </a:r>
            <a:br>
              <a:rPr lang="en-US" dirty="0" smtClean="0"/>
            </a:br>
            <a:r>
              <a:rPr lang="en-US" dirty="0" err="1" smtClean="0"/>
              <a:t>Brzozowski</a:t>
            </a:r>
            <a:r>
              <a:rPr lang="en-US" dirty="0" smtClean="0"/>
              <a:t> </a:t>
            </a:r>
            <a:r>
              <a:rPr lang="en-US" dirty="0"/>
              <a:t>D</a:t>
            </a:r>
            <a:r>
              <a:rPr lang="en-US" dirty="0" smtClean="0"/>
              <a:t>erivatives</a:t>
            </a:r>
            <a:endParaRPr lang="en-US" dirty="0"/>
          </a:p>
        </p:txBody>
      </p:sp>
      <p:sp>
        <p:nvSpPr>
          <p:cNvPr id="6" name="Text Placeholder 5"/>
          <p:cNvSpPr>
            <a:spLocks noGrp="1"/>
          </p:cNvSpPr>
          <p:nvPr>
            <p:ph type="body" idx="1"/>
          </p:nvPr>
        </p:nvSpPr>
        <p:spPr>
          <a:xfrm>
            <a:off x="1610916" y="3059724"/>
            <a:ext cx="5416990" cy="1994096"/>
          </a:xfrm>
        </p:spPr>
        <p:txBody>
          <a:bodyPr>
            <a:noAutofit/>
          </a:bodyPr>
          <a:lstStyle/>
          <a:p>
            <a:pPr marL="0" lvl="1">
              <a:spcBef>
                <a:spcPts val="750"/>
              </a:spcBef>
            </a:pPr>
            <a:r>
              <a:rPr lang="en-US" sz="1800" dirty="0">
                <a:solidFill>
                  <a:schemeClr val="tx1"/>
                </a:solidFill>
                <a:latin typeface="Consolas"/>
                <a:ea typeface="Osaka"/>
                <a:cs typeface="Consolas"/>
              </a:rPr>
              <a:t>match r w = extract (</a:t>
            </a:r>
            <a:r>
              <a:rPr lang="en-US" sz="1800" dirty="0" err="1">
                <a:solidFill>
                  <a:schemeClr val="tx1"/>
                </a:solidFill>
                <a:latin typeface="Consolas"/>
                <a:ea typeface="Osaka"/>
                <a:cs typeface="Consolas"/>
              </a:rPr>
              <a:t>foldl</a:t>
            </a:r>
            <a:r>
              <a:rPr lang="en-US" sz="1800" dirty="0">
                <a:solidFill>
                  <a:schemeClr val="tx1"/>
                </a:solidFill>
                <a:latin typeface="Consolas"/>
                <a:ea typeface="Osaka"/>
                <a:cs typeface="Consolas"/>
              </a:rPr>
              <a:t>' </a:t>
            </a:r>
            <a:r>
              <a:rPr lang="en-US" sz="1800" dirty="0" err="1">
                <a:solidFill>
                  <a:schemeClr val="tx1"/>
                </a:solidFill>
                <a:latin typeface="Consolas"/>
                <a:ea typeface="Osaka"/>
                <a:cs typeface="Consolas"/>
              </a:rPr>
              <a:t>deriv</a:t>
            </a:r>
            <a:r>
              <a:rPr lang="en-US" sz="1800" dirty="0">
                <a:solidFill>
                  <a:schemeClr val="tx1"/>
                </a:solidFill>
                <a:latin typeface="Consolas"/>
                <a:ea typeface="Osaka"/>
                <a:cs typeface="Consolas"/>
              </a:rPr>
              <a:t> r w)</a:t>
            </a:r>
          </a:p>
          <a:p>
            <a:pPr marL="0" lvl="1">
              <a:spcBef>
                <a:spcPts val="750"/>
              </a:spcBef>
            </a:pPr>
            <a:endParaRPr lang="en-US" dirty="0" smtClean="0"/>
          </a:p>
          <a:p>
            <a:pPr marL="0" lvl="1">
              <a:spcBef>
                <a:spcPts val="750"/>
              </a:spcBef>
            </a:pPr>
            <a:r>
              <a:rPr lang="en-US" dirty="0" smtClean="0"/>
              <a:t>Based </a:t>
            </a:r>
            <a:r>
              <a:rPr lang="en-US" dirty="0"/>
              <a:t>on "Martin </a:t>
            </a:r>
            <a:r>
              <a:rPr lang="en-US" dirty="0" err="1"/>
              <a:t>Sulzmann</a:t>
            </a:r>
            <a:r>
              <a:rPr lang="en-US" dirty="0"/>
              <a:t>, Kenny </a:t>
            </a:r>
            <a:r>
              <a:rPr lang="en-US" dirty="0" err="1"/>
              <a:t>Zhuo</a:t>
            </a:r>
            <a:r>
              <a:rPr lang="en-US" dirty="0"/>
              <a:t> Ming Lu. </a:t>
            </a:r>
            <a:r>
              <a:rPr lang="en-US" i="1" dirty="0"/>
              <a:t>Regular expression sub-matching using partial derivatives</a:t>
            </a:r>
            <a:r>
              <a:rPr lang="en-US" i="1" dirty="0" smtClean="0"/>
              <a:t>.</a:t>
            </a:r>
            <a:r>
              <a:rPr lang="en-US" dirty="0" smtClean="0"/>
              <a:t>"</a:t>
            </a:r>
          </a:p>
        </p:txBody>
      </p:sp>
    </p:spTree>
    <p:extLst>
      <p:ext uri="{BB962C8B-B14F-4D97-AF65-F5344CB8AC3E}">
        <p14:creationId xmlns:p14="http://schemas.microsoft.com/office/powerpoint/2010/main" val="19637135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constrain data</a:t>
            </a:r>
            <a:endParaRPr lang="en-US" dirty="0"/>
          </a:p>
        </p:txBody>
      </p:sp>
      <p:sp>
        <p:nvSpPr>
          <p:cNvPr id="10" name="Rectangle 9"/>
          <p:cNvSpPr/>
          <p:nvPr/>
        </p:nvSpPr>
        <p:spPr>
          <a:xfrm>
            <a:off x="2788920" y="1540413"/>
            <a:ext cx="1487659" cy="327074"/>
          </a:xfrm>
          <a:prstGeom prst="rect">
            <a:avLst/>
          </a:prstGeom>
          <a:solidFill>
            <a:schemeClr val="accent6">
              <a:lumMod val="60000"/>
              <a:lumOff val="40000"/>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1" name="Rectangle 10"/>
          <p:cNvSpPr/>
          <p:nvPr/>
        </p:nvSpPr>
        <p:spPr>
          <a:xfrm>
            <a:off x="3166990" y="2828926"/>
            <a:ext cx="1193996" cy="327074"/>
          </a:xfrm>
          <a:prstGeom prst="rect">
            <a:avLst/>
          </a:prstGeom>
          <a:solidFill>
            <a:schemeClr val="accent6">
              <a:lumMod val="60000"/>
              <a:lumOff val="40000"/>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5" name="Content Placeholder 2"/>
          <p:cNvSpPr txBox="1">
            <a:spLocks/>
          </p:cNvSpPr>
          <p:nvPr/>
        </p:nvSpPr>
        <p:spPr>
          <a:xfrm>
            <a:off x="1610093" y="886210"/>
            <a:ext cx="5915025" cy="3895055"/>
          </a:xfrm>
          <a:prstGeom prst="rect">
            <a:avLst/>
          </a:prstGeom>
          <a:noFill/>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1650" b="1" dirty="0">
                <a:solidFill>
                  <a:schemeClr val="accent3"/>
                </a:solidFill>
                <a:latin typeface="Consolas" charset="0"/>
                <a:ea typeface="Consolas" charset="0"/>
                <a:cs typeface="Consolas" charset="0"/>
              </a:rPr>
              <a:t>data</a:t>
            </a:r>
            <a:r>
              <a:rPr lang="en-US" sz="1650" b="1" dirty="0">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 SM -&gt; </a:t>
            </a:r>
            <a:r>
              <a:rPr lang="en-US" sz="1650" b="1" dirty="0">
                <a:solidFill>
                  <a:schemeClr val="accent4"/>
                </a:solidFill>
                <a:latin typeface="Consolas" charset="0"/>
                <a:ea typeface="Consolas" charset="0"/>
                <a:cs typeface="Consolas" charset="0"/>
              </a:rPr>
              <a:t>Type</a:t>
            </a:r>
            <a:r>
              <a:rPr lang="en-US" sz="1650" b="1" dirty="0">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Nil</a:t>
            </a:r>
            <a:r>
              <a:rPr lang="en-US" sz="1650" b="1" dirty="0">
                <a:latin typeface="Consolas" charset="0"/>
                <a:ea typeface="Consolas" charset="0"/>
                <a:cs typeface="Consolas" charset="0"/>
              </a:rPr>
              <a:t>  ::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:&gt;</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 -&gt;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err="1">
                <a:latin typeface="Consolas" charset="0"/>
                <a:ea typeface="Consolas" charset="0"/>
                <a:cs typeface="Consolas" charset="0"/>
              </a:rPr>
              <a:t>tl</a:t>
            </a:r>
            <a:r>
              <a:rPr lang="en-US" sz="1650" b="1" dirty="0">
                <a:latin typeface="Consolas" charset="0"/>
                <a:ea typeface="Consolas" charset="0"/>
                <a:cs typeface="Consolas" charset="0"/>
              </a:rPr>
              <a:t> </a:t>
            </a:r>
          </a:p>
          <a:p>
            <a:pPr marL="0" indent="0">
              <a:buNone/>
            </a:pPr>
            <a:r>
              <a:rPr lang="en-US" sz="1650" b="1" dirty="0">
                <a:latin typeface="Consolas" charset="0"/>
                <a:ea typeface="Consolas" charset="0"/>
                <a:cs typeface="Consolas" charset="0"/>
              </a:rPr>
              <a:t>                       -&gt;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tl</a:t>
            </a:r>
            <a:r>
              <a:rPr lang="en-US" sz="1650" b="1" dirty="0">
                <a:latin typeface="Consolas" charset="0"/>
                <a:ea typeface="Consolas" charset="0"/>
                <a:cs typeface="Consolas" charset="0"/>
              </a:rPr>
              <a:t>)</a:t>
            </a:r>
          </a:p>
          <a:p>
            <a:pPr marL="0" indent="0">
              <a:buNone/>
            </a:pPr>
            <a:endParaRPr lang="en-US" sz="1650" b="1" dirty="0">
              <a:solidFill>
                <a:schemeClr val="accent3"/>
              </a:solidFill>
              <a:latin typeface="Consolas" charset="0"/>
              <a:ea typeface="Consolas" charset="0"/>
              <a:cs typeface="Consolas" charset="0"/>
            </a:endParaRPr>
          </a:p>
          <a:p>
            <a:pPr marL="0" indent="0">
              <a:buNone/>
            </a:pPr>
            <a:r>
              <a:rPr lang="en-US" sz="1650" b="1" dirty="0">
                <a:solidFill>
                  <a:schemeClr val="accent3"/>
                </a:solidFill>
                <a:latin typeface="Consolas" charset="0"/>
                <a:ea typeface="Consolas" charset="0"/>
                <a:cs typeface="Consolas" charset="0"/>
              </a:rPr>
              <a:t>data</a:t>
            </a: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 (</a:t>
            </a:r>
            <a:r>
              <a:rPr lang="en-US" sz="1650" b="1" dirty="0" err="1">
                <a:solidFill>
                  <a:schemeClr val="accent4"/>
                </a:solidFill>
                <a:latin typeface="Consolas" charset="0"/>
                <a:ea typeface="Consolas" charset="0"/>
                <a:cs typeface="Consolas" charset="0"/>
              </a:rPr>
              <a:t>Symbol</a:t>
            </a:r>
            <a:r>
              <a:rPr lang="en-US" sz="1650" b="1" dirty="0" err="1">
                <a:latin typeface="Consolas" charset="0"/>
                <a:ea typeface="Consolas" charset="0"/>
                <a:cs typeface="Consolas" charset="0"/>
              </a:rPr>
              <a:t>,</a:t>
            </a:r>
            <a:r>
              <a:rPr lang="en-US" sz="1650" b="1" dirty="0" err="1">
                <a:solidFill>
                  <a:schemeClr val="accent4"/>
                </a:solidFill>
                <a:latin typeface="Consolas" charset="0"/>
                <a:ea typeface="Consolas" charset="0"/>
                <a:cs typeface="Consolas" charset="0"/>
              </a:rPr>
              <a:t>Occ</a:t>
            </a:r>
            <a:r>
              <a:rPr lang="en-US" sz="1650" b="1" dirty="0">
                <a:latin typeface="Consolas" charset="0"/>
                <a:ea typeface="Consolas" charset="0"/>
                <a:cs typeface="Consolas" charset="0"/>
              </a:rPr>
              <a:t>) -&gt; </a:t>
            </a:r>
            <a:r>
              <a:rPr lang="en-US" sz="1650" b="1" dirty="0">
                <a:solidFill>
                  <a:schemeClr val="accent4"/>
                </a:solidFill>
                <a:latin typeface="Consolas" charset="0"/>
                <a:ea typeface="Consolas" charset="0"/>
                <a:cs typeface="Consolas" charset="0"/>
              </a:rPr>
              <a:t>Type</a:t>
            </a:r>
            <a:r>
              <a:rPr lang="en-US" sz="1650" b="1" dirty="0">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a:t>
            </a:r>
            <a:r>
              <a:rPr lang="en-US" sz="1650" b="1" dirty="0">
                <a:latin typeface="Consolas" charset="0"/>
                <a:ea typeface="Consolas" charset="0"/>
                <a:cs typeface="Consolas" charset="0"/>
              </a:rPr>
              <a:t> :: </a:t>
            </a:r>
            <a:r>
              <a:rPr lang="en-US" sz="1500" b="1" dirty="0">
                <a:latin typeface="Consolas"/>
                <a:ea typeface="Osaka"/>
                <a:cs typeface="Consolas"/>
              </a:rPr>
              <a:t>∀</a:t>
            </a:r>
            <a:r>
              <a:rPr lang="en-US" sz="1650" b="1" dirty="0">
                <a:latin typeface="Consolas" charset="0"/>
                <a:ea typeface="Consolas" charset="0"/>
                <a:cs typeface="Consolas" charset="0"/>
              </a:rPr>
              <a:t>n o.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o -&gt;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a:t>
            </a:r>
            <a:endParaRPr lang="en-US" sz="1650" b="1" dirty="0"/>
          </a:p>
          <a:p>
            <a:pPr marL="0" indent="0">
              <a:buNone/>
            </a:pPr>
            <a:endParaRPr lang="en-US" sz="1650" b="1" dirty="0">
              <a:solidFill>
                <a:schemeClr val="accent3"/>
              </a:solidFill>
              <a:latin typeface="Consolas" charset="0"/>
              <a:ea typeface="Consolas" charset="0"/>
              <a:cs typeface="Consolas" charset="0"/>
            </a:endParaRPr>
          </a:p>
          <a:p>
            <a:pPr marL="0" indent="0">
              <a:buNone/>
            </a:pPr>
            <a:r>
              <a:rPr lang="en-US" sz="1650" b="1" dirty="0">
                <a:solidFill>
                  <a:schemeClr val="accent3"/>
                </a:solidFill>
                <a:latin typeface="Consolas" charset="0"/>
                <a:ea typeface="Consolas" charset="0"/>
                <a:cs typeface="Consolas" charset="0"/>
              </a:rPr>
              <a:t>type</a:t>
            </a:r>
            <a:r>
              <a:rPr lang="en-US" sz="1650" b="1" dirty="0">
                <a:latin typeface="Consolas" charset="0"/>
                <a:ea typeface="Consolas" charset="0"/>
                <a:cs typeface="Consolas" charset="0"/>
              </a:rPr>
              <a:t> family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(o :: </a:t>
            </a:r>
            <a:r>
              <a:rPr lang="en-US" sz="1650" b="1" dirty="0" err="1">
                <a:solidFill>
                  <a:schemeClr val="accent4"/>
                </a:solidFill>
                <a:latin typeface="Consolas" charset="0"/>
                <a:ea typeface="Consolas" charset="0"/>
                <a:cs typeface="Consolas" charset="0"/>
              </a:rPr>
              <a:t>Occ</a:t>
            </a:r>
            <a:r>
              <a:rPr lang="en-US" sz="1650" b="1" dirty="0">
                <a:latin typeface="Consolas" charset="0"/>
                <a:ea typeface="Consolas" charset="0"/>
                <a:cs typeface="Consolas" charset="0"/>
              </a:rPr>
              <a:t>) :: Type </a:t>
            </a:r>
            <a:r>
              <a:rPr lang="en-US" sz="1650" b="1" dirty="0">
                <a:solidFill>
                  <a:schemeClr val="accent3"/>
                </a:solidFill>
                <a:latin typeface="Consolas" charset="0"/>
                <a:ea typeface="Consolas" charset="0"/>
                <a:cs typeface="Consolas" charset="0"/>
              </a:rPr>
              <a:t>where  </a:t>
            </a:r>
          </a:p>
          <a:p>
            <a:pPr marL="0" indent="0">
              <a:buNone/>
            </a:pPr>
            <a:r>
              <a:rPr lang="en-US" sz="1650" b="1" dirty="0">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Once</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String  </a:t>
            </a:r>
          </a:p>
          <a:p>
            <a:pPr marL="0" indent="0">
              <a:buNone/>
            </a:pPr>
            <a:r>
              <a:rPr lang="en-US" sz="1650" b="1" dirty="0">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Opt</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Maybe String</a:t>
            </a:r>
            <a:r>
              <a:rPr lang="en-US" sz="1650" b="1" dirty="0">
                <a:latin typeface="Consolas" charset="0"/>
                <a:ea typeface="Consolas" charset="0"/>
                <a:cs typeface="Consolas" charset="0"/>
              </a:rPr>
              <a:t>  </a:t>
            </a:r>
          </a:p>
          <a:p>
            <a:pPr marL="0" indent="0">
              <a:buNone/>
            </a:pPr>
            <a:r>
              <a:rPr lang="en-US" sz="1650" b="1" dirty="0">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Many</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[String]</a:t>
            </a:r>
          </a:p>
        </p:txBody>
      </p:sp>
    </p:spTree>
    <p:extLst>
      <p:ext uri="{BB962C8B-B14F-4D97-AF65-F5344CB8AC3E}">
        <p14:creationId xmlns:p14="http://schemas.microsoft.com/office/powerpoint/2010/main" val="3974047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1"/>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5">
                                            <p:txEl>
                                              <p:pRg st="8" end="8"/>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
                                            <p:txEl>
                                              <p:pRg st="9" end="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
                                            <p:txEl>
                                              <p:pRg st="10" end="10"/>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1" grpId="0" animBg="1"/>
      <p:bldP spid="11" grpId="1" animBg="1"/>
      <p:bldP spid="5" grpId="0" build="p" animBg="1"/>
    </p:bld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Regular Expression datatype  (no indices)</a:t>
            </a:r>
            <a:endParaRPr lang="en-US" dirty="0"/>
          </a:p>
        </p:txBody>
      </p:sp>
      <p:sp>
        <p:nvSpPr>
          <p:cNvPr id="3" name="Content Placeholder 2"/>
          <p:cNvSpPr>
            <a:spLocks noGrp="1"/>
          </p:cNvSpPr>
          <p:nvPr>
            <p:ph idx="1"/>
          </p:nvPr>
        </p:nvSpPr>
        <p:spPr>
          <a:ln>
            <a:solidFill>
              <a:schemeClr val="accent1"/>
            </a:solidFill>
          </a:ln>
        </p:spPr>
        <p:style>
          <a:lnRef idx="2">
            <a:schemeClr val="accent6"/>
          </a:lnRef>
          <a:fillRef idx="1">
            <a:schemeClr val="lt1"/>
          </a:fillRef>
          <a:effectRef idx="0">
            <a:schemeClr val="accent6"/>
          </a:effectRef>
          <a:fontRef idx="minor">
            <a:schemeClr val="dk1"/>
          </a:fontRef>
        </p:style>
        <p:txBody>
          <a:bodyPr>
            <a:noAutofit/>
          </a:bodyPr>
          <a:lstStyle/>
          <a:p>
            <a:pPr>
              <a:spcBef>
                <a:spcPts val="150"/>
              </a:spcBef>
              <a:buNone/>
            </a:pPr>
            <a:r>
              <a:rPr lang="en-US" sz="1500" b="1" dirty="0">
                <a:solidFill>
                  <a:schemeClr val="accent3"/>
                </a:solidFill>
                <a:latin typeface="Consolas"/>
                <a:ea typeface="Osaka"/>
                <a:cs typeface="Consolas"/>
              </a:rPr>
              <a:t>data</a:t>
            </a:r>
            <a:r>
              <a:rPr lang="en-US" sz="1500" b="1" dirty="0">
                <a:latin typeface="Consolas"/>
                <a:ea typeface="Osaka"/>
                <a:cs typeface="Consolas"/>
              </a:rPr>
              <a:t> </a:t>
            </a:r>
            <a:r>
              <a:rPr lang="en-US" sz="1500" b="1" dirty="0" smtClean="0">
                <a:latin typeface="Consolas"/>
                <a:ea typeface="Osaka"/>
                <a:cs typeface="Consolas"/>
              </a:rPr>
              <a:t>RE </a:t>
            </a:r>
            <a:r>
              <a:rPr lang="en-US" sz="1500" b="1" dirty="0">
                <a:solidFill>
                  <a:schemeClr val="accent3"/>
                </a:solidFill>
                <a:latin typeface="Consolas"/>
                <a:ea typeface="Osaka"/>
                <a:cs typeface="Consolas"/>
              </a:rPr>
              <a:t>where</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Rempty</a:t>
            </a:r>
            <a:r>
              <a:rPr lang="en-US" sz="1500" b="1" dirty="0">
                <a:solidFill>
                  <a:schemeClr val="accent4"/>
                </a:solidFill>
                <a:latin typeface="Consolas"/>
                <a:ea typeface="Osaka"/>
                <a:cs typeface="Consolas"/>
              </a:rPr>
              <a:t> </a:t>
            </a:r>
            <a:r>
              <a:rPr lang="en-US" sz="1500" b="1" dirty="0">
                <a:latin typeface="Consolas"/>
                <a:ea typeface="Osaka"/>
                <a:cs typeface="Consolas"/>
              </a:rPr>
              <a:t>:: </a:t>
            </a:r>
            <a:r>
              <a:rPr lang="en-US" sz="1500" b="1" dirty="0" smtClean="0">
                <a:latin typeface="Consolas"/>
                <a:ea typeface="Osaka"/>
                <a:cs typeface="Consolas"/>
              </a:rPr>
              <a:t>RE             </a:t>
            </a:r>
            <a:r>
              <a:rPr lang="en-US" sz="1500" b="1" dirty="0">
                <a:solidFill>
                  <a:schemeClr val="accent1"/>
                </a:solidFill>
                <a:latin typeface="Consolas"/>
                <a:ea typeface="Osaka"/>
                <a:cs typeface="Consolas"/>
              </a:rPr>
              <a:t>-- </a:t>
            </a:r>
            <a:r>
              <a:rPr lang="el-GR" sz="1500" b="1" dirty="0">
                <a:solidFill>
                  <a:schemeClr val="accent1"/>
                </a:solidFill>
                <a:latin typeface="Consolas"/>
                <a:ea typeface="Osaka"/>
                <a:cs typeface="Consolas"/>
              </a:rPr>
              <a:t>ε </a:t>
            </a:r>
            <a:r>
              <a:rPr lang="en-US" sz="1500" b="1" dirty="0">
                <a:solidFill>
                  <a:schemeClr val="accent1"/>
                </a:solidFill>
                <a:latin typeface="Consolas"/>
                <a:ea typeface="Osaka"/>
                <a:cs typeface="Consolas"/>
              </a:rPr>
              <a:t>(accepts empty string)</a:t>
            </a:r>
            <a:r>
              <a:rPr lang="en-US" sz="1500" b="1" dirty="0">
                <a:latin typeface="Consolas"/>
                <a:ea typeface="Osaka"/>
                <a:cs typeface="Consolas"/>
              </a:rPr>
              <a:t> </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Rchar</a:t>
            </a:r>
            <a:r>
              <a:rPr lang="en-US" sz="1500" b="1" dirty="0">
                <a:solidFill>
                  <a:schemeClr val="accent4"/>
                </a:solidFill>
                <a:latin typeface="Consolas"/>
                <a:ea typeface="Osaka"/>
                <a:cs typeface="Consolas"/>
              </a:rPr>
              <a:t>  </a:t>
            </a:r>
            <a:r>
              <a:rPr lang="en-US" sz="1500" b="1" dirty="0">
                <a:latin typeface="Consolas"/>
                <a:ea typeface="Osaka"/>
                <a:cs typeface="Consolas"/>
              </a:rPr>
              <a:t>:: Char -&gt; </a:t>
            </a:r>
            <a:r>
              <a:rPr lang="en-US" sz="1500" b="1" dirty="0" smtClean="0">
                <a:latin typeface="Consolas"/>
                <a:ea typeface="Osaka"/>
                <a:cs typeface="Consolas"/>
              </a:rPr>
              <a:t>RE     </a:t>
            </a:r>
            <a:r>
              <a:rPr lang="en-US" sz="1500" b="1" dirty="0">
                <a:solidFill>
                  <a:schemeClr val="accent1"/>
                </a:solidFill>
                <a:latin typeface="Consolas"/>
                <a:ea typeface="Osaka"/>
                <a:cs typeface="Consolas"/>
              </a:rPr>
              <a:t>-- accepts single char  </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Ralt</a:t>
            </a:r>
            <a:r>
              <a:rPr lang="en-US" sz="1500" b="1" dirty="0">
                <a:latin typeface="Consolas"/>
                <a:ea typeface="Osaka"/>
                <a:cs typeface="Consolas"/>
              </a:rPr>
              <a:t>   ::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solidFill>
                  <a:schemeClr val="accent1"/>
                </a:solidFill>
                <a:latin typeface="Consolas"/>
                <a:ea typeface="Osaka"/>
                <a:cs typeface="Consolas"/>
              </a:rPr>
              <a:t>-- alternative r</a:t>
            </a:r>
            <a:r>
              <a:rPr lang="en-US" sz="1500" b="1" baseline="-25000" dirty="0">
                <a:solidFill>
                  <a:schemeClr val="accent1"/>
                </a:solidFill>
                <a:latin typeface="Consolas"/>
                <a:ea typeface="Osaka"/>
                <a:cs typeface="Consolas"/>
              </a:rPr>
              <a:t>1</a:t>
            </a:r>
            <a:r>
              <a:rPr lang="en-US" sz="1500" b="1" dirty="0">
                <a:solidFill>
                  <a:schemeClr val="accent1"/>
                </a:solidFill>
                <a:latin typeface="Consolas"/>
                <a:ea typeface="Osaka"/>
                <a:cs typeface="Consolas"/>
              </a:rPr>
              <a:t>|r</a:t>
            </a:r>
            <a:r>
              <a:rPr lang="en-US" sz="1500" b="1" baseline="-25000" dirty="0">
                <a:solidFill>
                  <a:schemeClr val="accent1"/>
                </a:solidFill>
                <a:latin typeface="Consolas"/>
                <a:ea typeface="Osaka"/>
                <a:cs typeface="Consolas"/>
              </a:rPr>
              <a:t>2</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Rseq</a:t>
            </a:r>
            <a:r>
              <a:rPr lang="en-US" sz="1500" b="1" dirty="0">
                <a:latin typeface="Consolas"/>
                <a:ea typeface="Osaka"/>
                <a:cs typeface="Consolas"/>
              </a:rPr>
              <a:t>   ::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solidFill>
                  <a:schemeClr val="accent1"/>
                </a:solidFill>
                <a:latin typeface="Consolas"/>
                <a:ea typeface="Osaka"/>
                <a:cs typeface="Consolas"/>
              </a:rPr>
              <a:t>-- sequence  r</a:t>
            </a:r>
            <a:r>
              <a:rPr lang="en-US" sz="1500" b="1" baseline="-25000" dirty="0">
                <a:solidFill>
                  <a:schemeClr val="accent1"/>
                </a:solidFill>
                <a:latin typeface="Consolas"/>
                <a:ea typeface="Osaka"/>
                <a:cs typeface="Consolas"/>
              </a:rPr>
              <a:t>1</a:t>
            </a:r>
            <a:r>
              <a:rPr lang="en-US" sz="1500" b="1" dirty="0">
                <a:solidFill>
                  <a:schemeClr val="accent1"/>
                </a:solidFill>
                <a:latin typeface="Consolas"/>
                <a:ea typeface="Osaka"/>
                <a:cs typeface="Consolas"/>
              </a:rPr>
              <a:t>r</a:t>
            </a:r>
            <a:r>
              <a:rPr lang="en-US" sz="1500" b="1" baseline="-25000" dirty="0">
                <a:solidFill>
                  <a:schemeClr val="accent1"/>
                </a:solidFill>
                <a:latin typeface="Consolas"/>
                <a:ea typeface="Osaka"/>
                <a:cs typeface="Consolas"/>
              </a:rPr>
              <a:t>2</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Rstar</a:t>
            </a:r>
            <a:r>
              <a:rPr lang="en-US" sz="1500" b="1" dirty="0">
                <a:latin typeface="Consolas"/>
                <a:ea typeface="Osaka"/>
                <a:cs typeface="Consolas"/>
              </a:rPr>
              <a:t>  ::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solidFill>
                  <a:schemeClr val="accent1"/>
                </a:solidFill>
                <a:latin typeface="Consolas"/>
                <a:ea typeface="Osaka"/>
                <a:cs typeface="Consolas"/>
              </a:rPr>
              <a:t>-- iteration  r*</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Rvoid</a:t>
            </a:r>
            <a:r>
              <a:rPr lang="en-US" sz="1500" b="1" dirty="0">
                <a:solidFill>
                  <a:schemeClr val="accent4"/>
                </a:solidFill>
                <a:latin typeface="Consolas"/>
                <a:ea typeface="Osaka"/>
                <a:cs typeface="Consolas"/>
              </a:rPr>
              <a:t> </a:t>
            </a:r>
            <a:r>
              <a:rPr lang="en-US" sz="1500" b="1" dirty="0">
                <a:latin typeface="Consolas"/>
                <a:ea typeface="Osaka"/>
                <a:cs typeface="Consolas"/>
              </a:rPr>
              <a:t> :: </a:t>
            </a:r>
            <a:r>
              <a:rPr lang="en-US" sz="1500" b="1" dirty="0" smtClean="0">
                <a:latin typeface="Consolas"/>
                <a:ea typeface="Osaka"/>
                <a:cs typeface="Consolas"/>
              </a:rPr>
              <a:t>RE             </a:t>
            </a:r>
            <a:r>
              <a:rPr lang="en-US" sz="1500" b="1" dirty="0">
                <a:solidFill>
                  <a:schemeClr val="accent1"/>
                </a:solidFill>
                <a:latin typeface="Consolas"/>
                <a:ea typeface="Osaka"/>
                <a:cs typeface="Consolas"/>
              </a:rPr>
              <a:t>-- </a:t>
            </a:r>
            <a:r>
              <a:rPr lang="en-US" sz="1500" b="1" dirty="0" err="1">
                <a:solidFill>
                  <a:schemeClr val="accent1"/>
                </a:solidFill>
                <a:latin typeface="Consolas"/>
                <a:ea typeface="Osaka"/>
                <a:cs typeface="Consolas"/>
              </a:rPr>
              <a:t>ϕ</a:t>
            </a:r>
            <a:r>
              <a:rPr lang="en-US" sz="1500" b="1" dirty="0">
                <a:solidFill>
                  <a:schemeClr val="accent1"/>
                </a:solidFill>
                <a:latin typeface="Consolas"/>
                <a:ea typeface="Osaka"/>
                <a:cs typeface="Consolas"/>
              </a:rPr>
              <a:t> (always fails)</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Rmark</a:t>
            </a:r>
            <a:r>
              <a:rPr lang="en-US" sz="1500" b="1" dirty="0">
                <a:latin typeface="Consolas"/>
                <a:ea typeface="Osaka"/>
                <a:cs typeface="Consolas"/>
              </a:rPr>
              <a:t>  :: String -&gt; </a:t>
            </a:r>
            <a:r>
              <a:rPr lang="en-US" sz="1500" b="1" dirty="0">
                <a:solidFill>
                  <a:schemeClr val="tx1"/>
                </a:solidFill>
                <a:latin typeface="Consolas"/>
                <a:ea typeface="Osaka"/>
                <a:cs typeface="Consolas"/>
              </a:rPr>
              <a:t>String</a:t>
            </a:r>
            <a:r>
              <a:rPr lang="en-US" sz="1500" b="1" dirty="0">
                <a:latin typeface="Consolas"/>
                <a:ea typeface="Osaka"/>
                <a:cs typeface="Consolas"/>
              </a:rPr>
              <a:t> -&gt;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a:t>
            </a:r>
            <a:endParaRPr lang="en-US" sz="1500" b="1" dirty="0">
              <a:solidFill>
                <a:srgbClr val="FF0000"/>
              </a:solidFill>
              <a:latin typeface="Consolas"/>
              <a:ea typeface="Osaka"/>
              <a:cs typeface="Consolas"/>
            </a:endParaRPr>
          </a:p>
          <a:p>
            <a:pPr>
              <a:spcBef>
                <a:spcPts val="150"/>
              </a:spcBef>
              <a:buNone/>
            </a:pPr>
            <a:endParaRPr lang="en-US" sz="1500" b="1" dirty="0">
              <a:latin typeface="Consolas"/>
              <a:ea typeface="Osaka"/>
              <a:cs typeface="Consolas"/>
            </a:endParaRPr>
          </a:p>
          <a:p>
            <a:pPr>
              <a:spcBef>
                <a:spcPts val="150"/>
              </a:spcBef>
              <a:buNone/>
            </a:pPr>
            <a:endParaRPr lang="en-US" sz="1500" b="1" dirty="0">
              <a:latin typeface="Consolas"/>
              <a:ea typeface="Osaka"/>
              <a:cs typeface="Consolas"/>
            </a:endParaRP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a:t>
            </a:r>
            <a:endParaRPr lang="en-US" sz="1500" b="1" dirty="0">
              <a:latin typeface="Consolas"/>
              <a:ea typeface="Osaka"/>
              <a:cs typeface="Consolas"/>
            </a:endParaRP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a:t>
            </a:r>
            <a:r>
              <a:rPr lang="en-US" sz="1500" b="1" dirty="0" err="1">
                <a:solidFill>
                  <a:schemeClr val="accent4"/>
                </a:solidFill>
                <a:latin typeface="Consolas"/>
                <a:ea typeface="Osaka"/>
                <a:cs typeface="Consolas"/>
              </a:rPr>
              <a:t>Rvoid</a:t>
            </a:r>
            <a:r>
              <a:rPr lang="en-US" sz="1500" b="1" dirty="0">
                <a:solidFill>
                  <a:schemeClr val="accent4"/>
                </a:solidFill>
                <a:latin typeface="Consolas"/>
                <a:ea typeface="Osaka"/>
                <a:cs typeface="Consolas"/>
              </a:rPr>
              <a:t> </a:t>
            </a:r>
            <a:r>
              <a:rPr lang="en-US" sz="1500" b="1" dirty="0">
                <a:latin typeface="Consolas"/>
                <a:ea typeface="Osaka"/>
                <a:cs typeface="Consolas"/>
              </a:rPr>
              <a:t>r2  = </a:t>
            </a:r>
            <a:r>
              <a:rPr lang="en-US" sz="1500" b="1" dirty="0" err="1">
                <a:solidFill>
                  <a:schemeClr val="accent4"/>
                </a:solidFill>
                <a:latin typeface="Consolas"/>
                <a:ea typeface="Osaka"/>
                <a:cs typeface="Consolas"/>
              </a:rPr>
              <a:t>Rvoid</a:t>
            </a:r>
            <a:r>
              <a:rPr lang="en-US" sz="1500" b="1" dirty="0">
                <a:solidFill>
                  <a:schemeClr val="accent4"/>
                </a:solidFill>
                <a:latin typeface="Consolas"/>
                <a:ea typeface="Osaka"/>
                <a:cs typeface="Consolas"/>
              </a:rPr>
              <a:t>    </a:t>
            </a: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r1 </a:t>
            </a:r>
            <a:r>
              <a:rPr lang="en-US" sz="1500" b="1" dirty="0" err="1">
                <a:solidFill>
                  <a:schemeClr val="accent4"/>
                </a:solidFill>
                <a:latin typeface="Consolas"/>
                <a:ea typeface="Osaka"/>
                <a:cs typeface="Consolas"/>
              </a:rPr>
              <a:t>Rvoid</a:t>
            </a:r>
            <a:r>
              <a:rPr lang="en-US" sz="1500" b="1" dirty="0">
                <a:latin typeface="Consolas"/>
                <a:ea typeface="Osaka"/>
                <a:cs typeface="Consolas"/>
              </a:rPr>
              <a:t>  = </a:t>
            </a:r>
            <a:r>
              <a:rPr lang="en-US" sz="1500" b="1" dirty="0" err="1">
                <a:solidFill>
                  <a:schemeClr val="accent4"/>
                </a:solidFill>
                <a:latin typeface="Consolas"/>
                <a:ea typeface="Osaka"/>
                <a:cs typeface="Consolas"/>
              </a:rPr>
              <a:t>Rvoid</a:t>
            </a:r>
            <a:endParaRPr lang="en-US" sz="1500" b="1" dirty="0">
              <a:solidFill>
                <a:schemeClr val="accent4"/>
              </a:solidFill>
              <a:latin typeface="Consolas"/>
              <a:ea typeface="Osaka"/>
              <a:cs typeface="Consolas"/>
            </a:endParaRP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a:t>
            </a:r>
            <a:r>
              <a:rPr lang="en-US" sz="1500" b="1" dirty="0" err="1">
                <a:solidFill>
                  <a:schemeClr val="accent4"/>
                </a:solidFill>
                <a:latin typeface="Consolas"/>
                <a:ea typeface="Osaka"/>
                <a:cs typeface="Consolas"/>
              </a:rPr>
              <a:t>Rempty</a:t>
            </a:r>
            <a:r>
              <a:rPr lang="en-US" sz="1500" b="1" dirty="0">
                <a:solidFill>
                  <a:schemeClr val="accent4"/>
                </a:solidFill>
                <a:latin typeface="Consolas"/>
                <a:ea typeface="Osaka"/>
                <a:cs typeface="Consolas"/>
              </a:rPr>
              <a:t> </a:t>
            </a:r>
            <a:r>
              <a:rPr lang="en-US" sz="1500" b="1" dirty="0">
                <a:latin typeface="Consolas"/>
                <a:ea typeface="Osaka"/>
                <a:cs typeface="Consolas"/>
              </a:rPr>
              <a:t>r2 = r2</a:t>
            </a: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r1 </a:t>
            </a:r>
            <a:r>
              <a:rPr lang="en-US" sz="1500" b="1" dirty="0" err="1">
                <a:solidFill>
                  <a:schemeClr val="accent4"/>
                </a:solidFill>
                <a:latin typeface="Consolas"/>
                <a:ea typeface="Osaka"/>
                <a:cs typeface="Consolas"/>
              </a:rPr>
              <a:t>Rempty</a:t>
            </a:r>
            <a:r>
              <a:rPr lang="en-US" sz="1500" b="1" dirty="0">
                <a:solidFill>
                  <a:schemeClr val="accent4"/>
                </a:solidFill>
                <a:latin typeface="Consolas"/>
                <a:ea typeface="Osaka"/>
                <a:cs typeface="Consolas"/>
              </a:rPr>
              <a:t> </a:t>
            </a:r>
            <a:r>
              <a:rPr lang="en-US" sz="1500" b="1" dirty="0">
                <a:latin typeface="Consolas"/>
                <a:ea typeface="Osaka"/>
                <a:cs typeface="Consolas"/>
              </a:rPr>
              <a:t>= r1</a:t>
            </a: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r1 r2     = </a:t>
            </a:r>
            <a:r>
              <a:rPr lang="en-US" sz="1500" b="1" dirty="0" err="1">
                <a:solidFill>
                  <a:schemeClr val="accent4"/>
                </a:solidFill>
                <a:latin typeface="Consolas"/>
                <a:ea typeface="Osaka"/>
                <a:cs typeface="Consolas"/>
              </a:rPr>
              <a:t>Rseq</a:t>
            </a:r>
            <a:r>
              <a:rPr lang="en-US" sz="1500" b="1" dirty="0">
                <a:solidFill>
                  <a:schemeClr val="accent4"/>
                </a:solidFill>
                <a:latin typeface="Consolas"/>
                <a:ea typeface="Osaka"/>
                <a:cs typeface="Consolas"/>
              </a:rPr>
              <a:t> </a:t>
            </a:r>
            <a:r>
              <a:rPr lang="en-US" sz="1500" b="1" dirty="0">
                <a:latin typeface="Consolas"/>
                <a:ea typeface="Osaka"/>
                <a:cs typeface="Consolas"/>
              </a:rPr>
              <a:t>r1 r2</a:t>
            </a:r>
          </a:p>
        </p:txBody>
      </p:sp>
      <p:sp>
        <p:nvSpPr>
          <p:cNvPr id="9" name="TextBox 8"/>
          <p:cNvSpPr txBox="1"/>
          <p:nvPr/>
        </p:nvSpPr>
        <p:spPr>
          <a:xfrm>
            <a:off x="5065488" y="3234403"/>
            <a:ext cx="2464025" cy="55399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r>
              <a:rPr lang="en-US" sz="1500" dirty="0">
                <a:latin typeface="Gill Sans Regular" charset="0"/>
              </a:rPr>
              <a:t>"Smart constructors" optimize </a:t>
            </a:r>
            <a:r>
              <a:rPr lang="en-US" sz="1500" dirty="0" err="1">
                <a:latin typeface="Gill Sans Regular" charset="0"/>
              </a:rPr>
              <a:t>regexp</a:t>
            </a:r>
            <a:r>
              <a:rPr lang="en-US" sz="1500" dirty="0">
                <a:latin typeface="Gill Sans Regular" charset="0"/>
              </a:rPr>
              <a:t> creation</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Features of Dependently Typed Programs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Types compute</a:t>
            </a:r>
          </a:p>
          <a:p>
            <a:pPr marL="342900" indent="-342900">
              <a:buFont typeface="+mj-lt"/>
              <a:buAutoNum type="arabicPeriod"/>
            </a:pPr>
            <a:r>
              <a:rPr lang="en-US" sz="2400" dirty="0">
                <a:latin typeface="Zapfino" charset="0"/>
                <a:ea typeface="Zapfino" charset="0"/>
                <a:cs typeface="Zapfino" charset="0"/>
              </a:rPr>
              <a:t>Indices constrain values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matters</a:t>
            </a:r>
          </a:p>
        </p:txBody>
      </p:sp>
    </p:spTree>
    <p:extLst>
      <p:ext uri="{BB962C8B-B14F-4D97-AF65-F5344CB8AC3E}">
        <p14:creationId xmlns:p14="http://schemas.microsoft.com/office/powerpoint/2010/main" val="116089521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Regular Expression </a:t>
            </a:r>
            <a:r>
              <a:rPr lang="en-US" dirty="0" err="1" smtClean="0"/>
              <a:t>Submatching</a:t>
            </a:r>
            <a:r>
              <a:rPr lang="en-US" dirty="0" smtClean="0"/>
              <a:t> Demo</a:t>
            </a:r>
            <a:endParaRPr lang="en-US" dirty="0"/>
          </a:p>
        </p:txBody>
      </p:sp>
      <p:sp>
        <p:nvSpPr>
          <p:cNvPr id="3" name="Content Placeholder 2"/>
          <p:cNvSpPr>
            <a:spLocks noGrp="1"/>
          </p:cNvSpPr>
          <p:nvPr>
            <p:ph idx="1"/>
          </p:nvPr>
        </p:nvSpPr>
        <p:spPr>
          <a:xfrm>
            <a:off x="1485900" y="904684"/>
            <a:ext cx="6172200" cy="4238816"/>
          </a:xfrm>
        </p:spPr>
        <p:txBody>
          <a:bodyPr>
            <a:normAutofit lnSpcReduction="10000"/>
          </a:bodyPr>
          <a:lstStyle/>
          <a:p>
            <a:pPr marL="0" indent="0">
              <a:buNone/>
            </a:pPr>
            <a:r>
              <a:rPr lang="en-US" sz="1800" dirty="0"/>
              <a:t>Extract the parts of a </a:t>
            </a:r>
            <a:r>
              <a:rPr lang="en-US" sz="1800" dirty="0" err="1"/>
              <a:t>filepath</a:t>
            </a:r>
            <a:r>
              <a:rPr lang="en-US" sz="1800" dirty="0"/>
              <a:t> </a:t>
            </a:r>
            <a:r>
              <a:rPr lang="en-US" sz="1800" dirty="0">
                <a:latin typeface="Consolas" charset="0"/>
                <a:ea typeface="Consolas" charset="0"/>
                <a:cs typeface="Consolas" charset="0"/>
              </a:rPr>
              <a:t>"</a:t>
            </a:r>
            <a:r>
              <a:rPr lang="en-US" sz="1800" dirty="0" err="1">
                <a:latin typeface="Consolas" charset="0"/>
                <a:ea typeface="Consolas" charset="0"/>
                <a:cs typeface="Consolas" charset="0"/>
              </a:rPr>
              <a:t>dth</a:t>
            </a:r>
            <a:r>
              <a:rPr lang="en-US" sz="1800" dirty="0">
                <a:latin typeface="Consolas" charset="0"/>
                <a:ea typeface="Consolas" charset="0"/>
                <a:cs typeface="Consolas" charset="0"/>
              </a:rPr>
              <a:t>/popl17/</a:t>
            </a:r>
            <a:r>
              <a:rPr lang="en-US" sz="1800" dirty="0" err="1">
                <a:latin typeface="Consolas" charset="0"/>
                <a:ea typeface="Consolas" charset="0"/>
                <a:cs typeface="Consolas" charset="0"/>
              </a:rPr>
              <a:t>Regexp.hs</a:t>
            </a:r>
            <a:r>
              <a:rPr lang="en-US" sz="1800" dirty="0">
                <a:latin typeface="Consolas" charset="0"/>
                <a:ea typeface="Consolas" charset="0"/>
                <a:cs typeface="Consolas" charset="0"/>
              </a:rPr>
              <a:t>"</a:t>
            </a:r>
            <a:endParaRPr lang="en-US" sz="1350" dirty="0"/>
          </a:p>
          <a:p>
            <a:endParaRPr lang="en-US" sz="1350" dirty="0"/>
          </a:p>
          <a:p>
            <a:pPr marL="0" indent="0">
              <a:buNone/>
            </a:pPr>
            <a:endParaRPr lang="en-US" sz="1350" dirty="0">
              <a:latin typeface="Consolas" charset="0"/>
              <a:ea typeface="Consolas" charset="0"/>
              <a:cs typeface="Consolas" charset="0"/>
            </a:endParaRPr>
          </a:p>
          <a:p>
            <a:pPr marL="0" indent="0">
              <a:buNone/>
            </a:pPr>
            <a:r>
              <a:rPr lang="en-US" sz="1800" dirty="0">
                <a:latin typeface="Consolas" charset="0"/>
                <a:ea typeface="Consolas" charset="0"/>
                <a:cs typeface="Consolas" charset="0"/>
              </a:rPr>
              <a:t>&gt; match path "</a:t>
            </a:r>
            <a:r>
              <a:rPr lang="en-US" sz="1800" dirty="0" err="1">
                <a:latin typeface="Consolas" charset="0"/>
                <a:ea typeface="Consolas" charset="0"/>
                <a:cs typeface="Consolas" charset="0"/>
              </a:rPr>
              <a:t>dth</a:t>
            </a:r>
            <a:r>
              <a:rPr lang="en-US" sz="1800" dirty="0">
                <a:latin typeface="Consolas" charset="0"/>
                <a:ea typeface="Consolas" charset="0"/>
                <a:cs typeface="Consolas" charset="0"/>
              </a:rPr>
              <a:t>/popl17/</a:t>
            </a:r>
            <a:r>
              <a:rPr lang="en-US" sz="1800" dirty="0" err="1">
                <a:latin typeface="Consolas" charset="0"/>
                <a:ea typeface="Consolas" charset="0"/>
                <a:cs typeface="Consolas" charset="0"/>
              </a:rPr>
              <a:t>Regexp.hs</a:t>
            </a:r>
            <a:r>
              <a:rPr lang="en-US" sz="1800" dirty="0">
                <a:latin typeface="Consolas" charset="0"/>
                <a:ea typeface="Consolas" charset="0"/>
                <a:cs typeface="Consolas" charset="0"/>
              </a:rPr>
              <a:t>"</a:t>
            </a:r>
          </a:p>
          <a:p>
            <a:pPr marL="0" indent="0">
              <a:buNone/>
            </a:pPr>
            <a:r>
              <a:rPr lang="en-US" sz="1800" dirty="0">
                <a:latin typeface="Consolas" charset="0"/>
                <a:ea typeface="Consolas" charset="0"/>
                <a:cs typeface="Consolas" charset="0"/>
              </a:rPr>
              <a:t>Just {b="</a:t>
            </a:r>
            <a:r>
              <a:rPr lang="en-US" sz="1800" dirty="0" err="1">
                <a:latin typeface="Consolas" charset="0"/>
                <a:ea typeface="Consolas" charset="0"/>
                <a:cs typeface="Consolas" charset="0"/>
              </a:rPr>
              <a:t>Regexp</a:t>
            </a:r>
            <a:r>
              <a:rPr lang="en-US" sz="1800" dirty="0">
                <a:latin typeface="Consolas" charset="0"/>
                <a:ea typeface="Consolas" charset="0"/>
                <a:cs typeface="Consolas" charset="0"/>
              </a:rPr>
              <a:t>", d=["dth","popl17"], e=Just ".</a:t>
            </a:r>
            <a:r>
              <a:rPr lang="en-US" sz="1800" dirty="0" err="1">
                <a:latin typeface="Consolas" charset="0"/>
                <a:ea typeface="Consolas" charset="0"/>
                <a:cs typeface="Consolas" charset="0"/>
              </a:rPr>
              <a:t>hs</a:t>
            </a:r>
            <a:r>
              <a:rPr lang="en-US" sz="1800" dirty="0">
                <a:latin typeface="Consolas" charset="0"/>
                <a:ea typeface="Consolas" charset="0"/>
                <a:cs typeface="Consolas" charset="0"/>
              </a:rPr>
              <a:t>"}</a:t>
            </a:r>
          </a:p>
          <a:p>
            <a:pPr marL="0" indent="0">
              <a:buNone/>
            </a:pPr>
            <a:r>
              <a:rPr lang="en-US" sz="1800" dirty="0">
                <a:latin typeface="Consolas" charset="0"/>
                <a:ea typeface="Consolas" charset="0"/>
                <a:cs typeface="Consolas" charset="0"/>
              </a:rPr>
              <a:t>&gt; d = </a:t>
            </a:r>
            <a:r>
              <a:rPr lang="en-US" sz="1800" dirty="0" err="1">
                <a:latin typeface="Consolas" charset="0"/>
                <a:ea typeface="Consolas" charset="0"/>
                <a:cs typeface="Consolas" charset="0"/>
              </a:rPr>
              <a:t>fromJust</a:t>
            </a:r>
            <a:r>
              <a:rPr lang="en-US" sz="1800" dirty="0">
                <a:latin typeface="Consolas" charset="0"/>
                <a:ea typeface="Consolas" charset="0"/>
                <a:cs typeface="Consolas" charset="0"/>
              </a:rPr>
              <a:t> it</a:t>
            </a:r>
          </a:p>
          <a:p>
            <a:pPr marL="0" indent="0">
              <a:buNone/>
            </a:pPr>
            <a:r>
              <a:rPr lang="en-US" sz="1800" dirty="0">
                <a:latin typeface="Consolas" charset="0"/>
                <a:ea typeface="Consolas" charset="0"/>
                <a:cs typeface="Consolas" charset="0"/>
              </a:rPr>
              <a:t>&gt; get @"b" d</a:t>
            </a:r>
          </a:p>
          <a:p>
            <a:pPr marL="0" indent="0">
              <a:buNone/>
            </a:pPr>
            <a:r>
              <a:rPr lang="en-US" sz="1800" dirty="0">
                <a:latin typeface="Consolas" charset="0"/>
                <a:ea typeface="Consolas" charset="0"/>
                <a:cs typeface="Consolas" charset="0"/>
              </a:rPr>
              <a:t>"</a:t>
            </a:r>
            <a:r>
              <a:rPr lang="en-US" sz="1800" dirty="0" err="1">
                <a:latin typeface="Consolas" charset="0"/>
                <a:ea typeface="Consolas" charset="0"/>
                <a:cs typeface="Consolas" charset="0"/>
              </a:rPr>
              <a:t>Regexp</a:t>
            </a:r>
            <a:r>
              <a:rPr lang="en-US" sz="1800" dirty="0">
                <a:latin typeface="Consolas" charset="0"/>
                <a:ea typeface="Consolas" charset="0"/>
                <a:cs typeface="Consolas" charset="0"/>
              </a:rPr>
              <a:t>"</a:t>
            </a:r>
          </a:p>
          <a:p>
            <a:pPr marL="0" indent="0">
              <a:buNone/>
            </a:pPr>
            <a:r>
              <a:rPr lang="en-US" sz="1800" dirty="0">
                <a:latin typeface="Consolas" charset="0"/>
                <a:ea typeface="Consolas" charset="0"/>
                <a:cs typeface="Consolas" charset="0"/>
              </a:rPr>
              <a:t>&gt; get @"a" d</a:t>
            </a:r>
          </a:p>
          <a:p>
            <a:pPr marL="0" indent="0">
              <a:buNone/>
            </a:pPr>
            <a:r>
              <a:rPr lang="en-US" sz="1800" dirty="0">
                <a:latin typeface="Consolas" charset="0"/>
                <a:ea typeface="Consolas" charset="0"/>
                <a:cs typeface="Consolas" charset="0"/>
              </a:rPr>
              <a:t>&lt;interactive&gt;:28:1: error:    </a:t>
            </a:r>
          </a:p>
          <a:p>
            <a:pPr marL="0" indent="0">
              <a:buNone/>
            </a:pPr>
            <a:r>
              <a:rPr lang="en-US" sz="1800" dirty="0">
                <a:latin typeface="Consolas" charset="0"/>
                <a:ea typeface="Consolas" charset="0"/>
                <a:cs typeface="Consolas" charset="0"/>
              </a:rPr>
              <a:t>   • I couldn't find a group named 'a' in</a:t>
            </a:r>
          </a:p>
          <a:p>
            <a:pPr marL="0" indent="0">
              <a:buNone/>
            </a:pPr>
            <a:r>
              <a:rPr lang="en-US" sz="1800" dirty="0">
                <a:latin typeface="Consolas" charset="0"/>
                <a:ea typeface="Consolas" charset="0"/>
                <a:cs typeface="Consolas" charset="0"/>
              </a:rPr>
              <a:t>         {b, d, e}</a:t>
            </a:r>
          </a:p>
        </p:txBody>
      </p:sp>
      <p:sp>
        <p:nvSpPr>
          <p:cNvPr id="19" name="TextBox 18"/>
          <p:cNvSpPr txBox="1"/>
          <p:nvPr/>
        </p:nvSpPr>
        <p:spPr>
          <a:xfrm>
            <a:off x="1323394" y="1288432"/>
            <a:ext cx="6526146" cy="415498"/>
          </a:xfrm>
          <a:prstGeom prst="rect">
            <a:avLst/>
          </a:prstGeom>
          <a:noFill/>
        </p:spPr>
        <p:txBody>
          <a:bodyPr wrap="none" rtlCol="0">
            <a:spAutoFit/>
          </a:bodyPr>
          <a:lstStyle/>
          <a:p>
            <a:r>
              <a:rPr lang="en-US" sz="2100" dirty="0">
                <a:latin typeface="Consolas" charset="0"/>
                <a:ea typeface="Consolas" charset="0"/>
                <a:cs typeface="Consolas" charset="0"/>
              </a:rPr>
              <a:t>/?((?P&lt;d&gt;[^/]+)/)*(?P&lt;b&gt;[^/.]+)(?P&lt;e&gt;\..*)?</a:t>
            </a:r>
          </a:p>
        </p:txBody>
      </p:sp>
    </p:spTree>
    <p:extLst>
      <p:ext uri="{BB962C8B-B14F-4D97-AF65-F5344CB8AC3E}">
        <p14:creationId xmlns:p14="http://schemas.microsoft.com/office/powerpoint/2010/main" val="9427205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Regular expression capture groups</a:t>
            </a:r>
            <a:endParaRPr lang="en-US" dirty="0"/>
          </a:p>
        </p:txBody>
      </p:sp>
      <p:sp>
        <p:nvSpPr>
          <p:cNvPr id="93" name="TextBox 92"/>
          <p:cNvSpPr txBox="1"/>
          <p:nvPr/>
        </p:nvSpPr>
        <p:spPr>
          <a:xfrm>
            <a:off x="1590884" y="4743451"/>
            <a:ext cx="184731" cy="300082"/>
          </a:xfrm>
          <a:prstGeom prst="rect">
            <a:avLst/>
          </a:prstGeom>
          <a:noFill/>
        </p:spPr>
        <p:txBody>
          <a:bodyPr wrap="none" rtlCol="0">
            <a:spAutoFit/>
          </a:bodyPr>
          <a:lstStyle/>
          <a:p>
            <a:endParaRPr lang="en-US" sz="1350" dirty="0">
              <a:latin typeface="Gill Sans Regular" charset="0"/>
            </a:endParaRPr>
          </a:p>
        </p:txBody>
      </p:sp>
      <p:grpSp>
        <p:nvGrpSpPr>
          <p:cNvPr id="9" name="Group 8"/>
          <p:cNvGrpSpPr/>
          <p:nvPr/>
        </p:nvGrpSpPr>
        <p:grpSpPr>
          <a:xfrm>
            <a:off x="1210319" y="1594072"/>
            <a:ext cx="3072313" cy="1248102"/>
            <a:chOff x="1210319" y="1594072"/>
            <a:chExt cx="3072313" cy="1248102"/>
          </a:xfrm>
        </p:grpSpPr>
        <p:sp>
          <p:nvSpPr>
            <p:cNvPr id="4" name="Rectangle 3"/>
            <p:cNvSpPr/>
            <p:nvPr/>
          </p:nvSpPr>
          <p:spPr>
            <a:xfrm>
              <a:off x="3089463" y="1594072"/>
              <a:ext cx="1193169" cy="3674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8" name="Rectangle 7"/>
            <p:cNvSpPr/>
            <p:nvPr/>
          </p:nvSpPr>
          <p:spPr>
            <a:xfrm>
              <a:off x="1210319" y="2506198"/>
              <a:ext cx="1247993" cy="33597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14" name="Group 13"/>
          <p:cNvGrpSpPr/>
          <p:nvPr/>
        </p:nvGrpSpPr>
        <p:grpSpPr>
          <a:xfrm>
            <a:off x="1210319" y="1594072"/>
            <a:ext cx="3551666" cy="1640800"/>
            <a:chOff x="1210319" y="1594072"/>
            <a:chExt cx="3551666" cy="1640800"/>
          </a:xfrm>
        </p:grpSpPr>
        <p:sp>
          <p:nvSpPr>
            <p:cNvPr id="5" name="Rectangle 4"/>
            <p:cNvSpPr/>
            <p:nvPr/>
          </p:nvSpPr>
          <p:spPr>
            <a:xfrm>
              <a:off x="4382015" y="1594072"/>
              <a:ext cx="379970" cy="3674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0" name="Rectangle 9"/>
            <p:cNvSpPr/>
            <p:nvPr/>
          </p:nvSpPr>
          <p:spPr>
            <a:xfrm>
              <a:off x="1210319" y="2898895"/>
              <a:ext cx="1247993" cy="33597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6" name="Group 5"/>
          <p:cNvGrpSpPr/>
          <p:nvPr/>
        </p:nvGrpSpPr>
        <p:grpSpPr>
          <a:xfrm>
            <a:off x="1210319" y="1594072"/>
            <a:ext cx="2337185" cy="2026678"/>
            <a:chOff x="1210319" y="1594072"/>
            <a:chExt cx="2337185" cy="2026678"/>
          </a:xfrm>
        </p:grpSpPr>
        <p:sp>
          <p:nvSpPr>
            <p:cNvPr id="7" name="Rectangle 6"/>
            <p:cNvSpPr/>
            <p:nvPr/>
          </p:nvSpPr>
          <p:spPr>
            <a:xfrm>
              <a:off x="1210320" y="1594072"/>
              <a:ext cx="508424" cy="36745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sp>
          <p:nvSpPr>
            <p:cNvPr id="12" name="Rectangle 11"/>
            <p:cNvSpPr/>
            <p:nvPr/>
          </p:nvSpPr>
          <p:spPr>
            <a:xfrm>
              <a:off x="1905313" y="1594072"/>
              <a:ext cx="990086" cy="36745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sp>
          <p:nvSpPr>
            <p:cNvPr id="13" name="Rectangle 12"/>
            <p:cNvSpPr/>
            <p:nvPr/>
          </p:nvSpPr>
          <p:spPr>
            <a:xfrm>
              <a:off x="1210319" y="3284773"/>
              <a:ext cx="2337185" cy="3359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grpSp>
      <p:sp>
        <p:nvSpPr>
          <p:cNvPr id="3" name="Content Placeholder 2"/>
          <p:cNvSpPr>
            <a:spLocks noGrp="1"/>
          </p:cNvSpPr>
          <p:nvPr>
            <p:ph idx="1"/>
          </p:nvPr>
        </p:nvSpPr>
        <p:spPr>
          <a:xfrm>
            <a:off x="651135" y="1122096"/>
            <a:ext cx="8040788" cy="3521554"/>
          </a:xfrm>
        </p:spPr>
        <p:txBody>
          <a:bodyPr>
            <a:normAutofit/>
          </a:bodyPr>
          <a:lstStyle/>
          <a:p>
            <a:r>
              <a:rPr lang="en-US" dirty="0"/>
              <a:t>Use </a:t>
            </a:r>
            <a:r>
              <a:rPr lang="en-US" dirty="0" err="1" smtClean="0"/>
              <a:t>regexps</a:t>
            </a:r>
            <a:r>
              <a:rPr lang="en-US" dirty="0" smtClean="0"/>
              <a:t> to recognize and parse </a:t>
            </a:r>
            <a:r>
              <a:rPr lang="en-US" dirty="0"/>
              <a:t>a file </a:t>
            </a:r>
            <a:r>
              <a:rPr lang="en-US" dirty="0" smtClean="0"/>
              <a:t>path</a:t>
            </a:r>
            <a:endParaRPr lang="en-US" dirty="0"/>
          </a:p>
          <a:p>
            <a:pPr marL="0" indent="0">
              <a:buNone/>
            </a:pPr>
            <a:r>
              <a:rPr lang="en-US" sz="2400" dirty="0">
                <a:latin typeface="Consolas" charset="0"/>
                <a:ea typeface="Consolas" charset="0"/>
                <a:cs typeface="Consolas" charset="0"/>
              </a:rPr>
              <a:t>  "</a:t>
            </a:r>
            <a:r>
              <a:rPr lang="en-US" sz="2400" dirty="0" err="1" smtClean="0">
                <a:latin typeface="Consolas" charset="0"/>
                <a:ea typeface="Consolas" charset="0"/>
                <a:cs typeface="Consolas" charset="0"/>
              </a:rPr>
              <a:t>dth</a:t>
            </a:r>
            <a:r>
              <a:rPr lang="en-US" sz="2400" dirty="0" smtClean="0">
                <a:latin typeface="Consolas" charset="0"/>
                <a:ea typeface="Consolas" charset="0"/>
                <a:cs typeface="Consolas" charset="0"/>
              </a:rPr>
              <a:t>/</a:t>
            </a:r>
            <a:r>
              <a:rPr lang="en-US" sz="2400" dirty="0" err="1" smtClean="0">
                <a:latin typeface="Consolas" charset="0"/>
                <a:ea typeface="Consolas" charset="0"/>
                <a:cs typeface="Consolas" charset="0"/>
              </a:rPr>
              <a:t>regexp</a:t>
            </a:r>
            <a:r>
              <a:rPr lang="en-US" sz="2400" dirty="0" smtClean="0">
                <a:latin typeface="Consolas" charset="0"/>
                <a:ea typeface="Consolas" charset="0"/>
                <a:cs typeface="Consolas" charset="0"/>
              </a:rPr>
              <a:t>/</a:t>
            </a:r>
            <a:r>
              <a:rPr lang="en-US" sz="2400" dirty="0" err="1" smtClean="0">
                <a:latin typeface="Consolas" charset="0"/>
                <a:ea typeface="Consolas" charset="0"/>
                <a:cs typeface="Consolas" charset="0"/>
              </a:rPr>
              <a:t>Example.hs</a:t>
            </a:r>
            <a:r>
              <a:rPr lang="en-US" sz="2400" dirty="0" smtClean="0">
                <a:latin typeface="Consolas" charset="0"/>
                <a:ea typeface="Consolas" charset="0"/>
                <a:cs typeface="Consolas" charset="0"/>
              </a:rPr>
              <a:t>"</a:t>
            </a:r>
          </a:p>
          <a:p>
            <a:r>
              <a:rPr lang="en-US" dirty="0"/>
              <a:t>Return captured results in a </a:t>
            </a:r>
            <a:r>
              <a:rPr lang="en-US" dirty="0" smtClean="0"/>
              <a:t>dictionary</a:t>
            </a:r>
            <a:endParaRPr lang="en-US" dirty="0">
              <a:latin typeface="Consolas" charset="0"/>
              <a:ea typeface="Consolas" charset="0"/>
              <a:cs typeface="Consolas" charset="0"/>
            </a:endParaRPr>
          </a:p>
          <a:p>
            <a:pPr marL="471488" lvl="1" indent="-128588">
              <a:buFontTx/>
              <a:buChar char="-"/>
            </a:pPr>
            <a:r>
              <a:rPr lang="en-US" dirty="0" err="1" smtClean="0"/>
              <a:t>Basename</a:t>
            </a:r>
            <a:r>
              <a:rPr lang="en-US" dirty="0" smtClean="0">
                <a:latin typeface="Consolas" charset="0"/>
                <a:ea typeface="Consolas" charset="0"/>
                <a:cs typeface="Consolas" charset="0"/>
              </a:rPr>
              <a:t> "Example"</a:t>
            </a:r>
          </a:p>
          <a:p>
            <a:pPr marL="471488" lvl="1" indent="-128588">
              <a:buFontTx/>
              <a:buChar char="-"/>
            </a:pPr>
            <a:r>
              <a:rPr lang="en-US" dirty="0" smtClean="0"/>
              <a:t>Extension</a:t>
            </a:r>
            <a:r>
              <a:rPr lang="en-US" dirty="0" smtClean="0">
                <a:latin typeface="Consolas" charset="0"/>
                <a:ea typeface="Consolas" charset="0"/>
                <a:cs typeface="Consolas" charset="0"/>
              </a:rPr>
              <a:t> "</a:t>
            </a:r>
            <a:r>
              <a:rPr lang="en-US" dirty="0" err="1" smtClean="0">
                <a:latin typeface="Consolas" charset="0"/>
                <a:ea typeface="Consolas" charset="0"/>
                <a:cs typeface="Consolas" charset="0"/>
              </a:rPr>
              <a:t>hs</a:t>
            </a:r>
            <a:r>
              <a:rPr lang="en-US" dirty="0" smtClean="0">
                <a:latin typeface="Consolas" charset="0"/>
                <a:ea typeface="Consolas" charset="0"/>
                <a:cs typeface="Consolas" charset="0"/>
              </a:rPr>
              <a:t>"</a:t>
            </a:r>
          </a:p>
          <a:p>
            <a:pPr marL="471488" lvl="1" indent="-128588">
              <a:buFontTx/>
              <a:buChar char="-"/>
            </a:pPr>
            <a:r>
              <a:rPr lang="en-US" dirty="0" smtClean="0"/>
              <a:t>Directories in path</a:t>
            </a:r>
            <a:r>
              <a:rPr lang="en-US" dirty="0" smtClean="0">
                <a:latin typeface="Consolas" charset="0"/>
                <a:ea typeface="Consolas" charset="0"/>
                <a:cs typeface="Consolas" charset="0"/>
              </a:rPr>
              <a:t> "</a:t>
            </a:r>
            <a:r>
              <a:rPr lang="en-US" dirty="0" err="1" smtClean="0">
                <a:latin typeface="Consolas" charset="0"/>
                <a:ea typeface="Consolas" charset="0"/>
                <a:cs typeface="Consolas" charset="0"/>
              </a:rPr>
              <a:t>dth</a:t>
            </a:r>
            <a:r>
              <a:rPr lang="en-US" dirty="0" smtClean="0">
                <a:latin typeface="Consolas" charset="0"/>
                <a:ea typeface="Consolas" charset="0"/>
                <a:cs typeface="Consolas" charset="0"/>
              </a:rPr>
              <a:t>" "</a:t>
            </a:r>
            <a:r>
              <a:rPr lang="en-US" dirty="0" err="1" smtClean="0">
                <a:latin typeface="Consolas" charset="0"/>
                <a:ea typeface="Consolas" charset="0"/>
                <a:cs typeface="Consolas" charset="0"/>
              </a:rPr>
              <a:t>regexp</a:t>
            </a:r>
            <a:r>
              <a:rPr lang="en-US" dirty="0" smtClean="0">
                <a:latin typeface="Consolas" charset="0"/>
                <a:ea typeface="Consolas" charset="0"/>
                <a:cs typeface="Consolas" charset="0"/>
              </a:rPr>
              <a:t>"</a:t>
            </a:r>
          </a:p>
          <a:p>
            <a:r>
              <a:rPr lang="en-US" dirty="0" smtClean="0"/>
              <a:t>Challenge</a:t>
            </a:r>
            <a:r>
              <a:rPr lang="en-US" dirty="0"/>
              <a:t>: Type system </a:t>
            </a:r>
            <a:r>
              <a:rPr lang="en-US" dirty="0" smtClean="0"/>
              <a:t>verifies dictionary access</a:t>
            </a:r>
            <a:endParaRPr lang="en-US" dirty="0"/>
          </a:p>
          <a:p>
            <a:endParaRPr lang="en-US" dirty="0"/>
          </a:p>
          <a:p>
            <a:pPr lvl="1">
              <a:buNone/>
            </a:pPr>
            <a:endParaRPr lang="en-US" i="1"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5" name="Text Placeholder 4"/>
          <p:cNvSpPr>
            <a:spLocks noGrp="1"/>
          </p:cNvSpPr>
          <p:nvPr>
            <p:ph type="body" idx="1"/>
          </p:nvPr>
        </p:nvSpPr>
        <p:spPr/>
        <p:txBody>
          <a:bodyPr/>
          <a:lstStyle/>
          <a:p>
            <a:r>
              <a:rPr lang="en-US" dirty="0" smtClean="0"/>
              <a:t>Type-level computation of named capture groups</a:t>
            </a:r>
            <a:endParaRPr lang="en-US" dirty="0"/>
          </a:p>
        </p:txBody>
      </p:sp>
    </p:spTree>
    <p:extLst>
      <p:ext uri="{BB962C8B-B14F-4D97-AF65-F5344CB8AC3E}">
        <p14:creationId xmlns:p14="http://schemas.microsoft.com/office/powerpoint/2010/main" val="7001403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sp>
        <p:nvSpPr>
          <p:cNvPr id="3" name="Content Placeholder 2"/>
          <p:cNvSpPr>
            <a:spLocks noGrp="1"/>
          </p:cNvSpPr>
          <p:nvPr>
            <p:ph idx="1"/>
          </p:nvPr>
        </p:nvSpPr>
        <p:spPr>
          <a:xfrm>
            <a:off x="1485901" y="867832"/>
            <a:ext cx="6172199" cy="3954671"/>
          </a:xfrm>
          <a:ln/>
        </p:spPr>
        <p:style>
          <a:lnRef idx="2">
            <a:schemeClr val="accent1"/>
          </a:lnRef>
          <a:fillRef idx="1">
            <a:schemeClr val="lt1"/>
          </a:fillRef>
          <a:effectRef idx="0">
            <a:schemeClr val="accent1"/>
          </a:effectRef>
          <a:fontRef idx="minor">
            <a:schemeClr val="dk1"/>
          </a:fontRef>
        </p:style>
        <p:txBody>
          <a:bodyPr>
            <a:noAutofit/>
          </a:bodyPr>
          <a:lstStyle/>
          <a:p>
            <a:pPr>
              <a:spcBef>
                <a:spcPts val="150"/>
              </a:spcBef>
              <a:buNone/>
            </a:pPr>
            <a:r>
              <a:rPr lang="en-US" sz="1500" dirty="0" err="1">
                <a:solidFill>
                  <a:schemeClr val="tx1"/>
                </a:solidFill>
                <a:latin typeface="Consolas"/>
                <a:ea typeface="Osaka"/>
                <a:cs typeface="Consolas"/>
              </a:rPr>
              <a:t>ghci</a:t>
            </a:r>
            <a:r>
              <a:rPr lang="en-US" sz="1500" dirty="0">
                <a:solidFill>
                  <a:schemeClr val="tx1"/>
                </a:solidFill>
                <a:latin typeface="Consolas"/>
                <a:ea typeface="Osaka"/>
                <a:cs typeface="Consolas"/>
              </a:rPr>
              <a:t>&gt; r1 = </a:t>
            </a:r>
            <a:r>
              <a:rPr lang="en-US" sz="1500" dirty="0" err="1">
                <a:solidFill>
                  <a:schemeClr val="tx1"/>
                </a:solidFill>
                <a:latin typeface="Consolas"/>
                <a:ea typeface="Osaka"/>
                <a:cs typeface="Consolas"/>
              </a:rPr>
              <a:t>rmark</a:t>
            </a:r>
            <a:r>
              <a:rPr lang="en-US" sz="1500" dirty="0">
                <a:solidFill>
                  <a:schemeClr val="tx1"/>
                </a:solidFill>
                <a:latin typeface="Consolas"/>
                <a:ea typeface="Osaka"/>
                <a:cs typeface="Consolas"/>
              </a:rPr>
              <a:t> @"a" </a:t>
            </a:r>
            <a:r>
              <a:rPr lang="en-US" sz="1500" dirty="0" err="1">
                <a:solidFill>
                  <a:schemeClr val="tx1"/>
                </a:solidFill>
                <a:latin typeface="Consolas"/>
                <a:ea typeface="Osaka"/>
                <a:cs typeface="Consolas"/>
              </a:rPr>
              <a:t>rany</a:t>
            </a:r>
            <a:endParaRPr lang="en-US" sz="1500" dirty="0">
              <a:solidFill>
                <a:schemeClr val="tx1"/>
              </a:solidFill>
              <a:latin typeface="Consolas"/>
              <a:ea typeface="Osaka"/>
              <a:cs typeface="Consolas"/>
            </a:endParaRPr>
          </a:p>
          <a:p>
            <a:pPr>
              <a:spcBef>
                <a:spcPts val="150"/>
              </a:spcBef>
              <a:buNone/>
            </a:pPr>
            <a:r>
              <a:rPr lang="fr-FR" sz="1500" dirty="0" err="1">
                <a:solidFill>
                  <a:schemeClr val="tx1"/>
                </a:solidFill>
                <a:latin typeface="Consolas"/>
                <a:ea typeface="Osaka"/>
                <a:cs typeface="Consolas"/>
              </a:rPr>
              <a:t>ghci</a:t>
            </a:r>
            <a:r>
              <a:rPr lang="fr-FR" sz="1500" dirty="0">
                <a:solidFill>
                  <a:schemeClr val="tx1"/>
                </a:solidFill>
                <a:latin typeface="Consolas"/>
                <a:ea typeface="Osaka"/>
                <a:cs typeface="Consolas"/>
              </a:rPr>
              <a:t>&gt; :</a:t>
            </a:r>
            <a:r>
              <a:rPr lang="fr-FR" sz="1500" dirty="0" err="1">
                <a:solidFill>
                  <a:schemeClr val="tx1"/>
                </a:solidFill>
                <a:latin typeface="Consolas"/>
                <a:ea typeface="Osaka"/>
                <a:cs typeface="Consolas"/>
              </a:rPr>
              <a:t>t</a:t>
            </a:r>
            <a:r>
              <a:rPr lang="fr-FR" sz="1500" dirty="0">
                <a:solidFill>
                  <a:schemeClr val="tx1"/>
                </a:solidFill>
                <a:latin typeface="Consolas"/>
                <a:ea typeface="Osaka"/>
                <a:cs typeface="Consolas"/>
              </a:rPr>
              <a:t> r1</a:t>
            </a:r>
          </a:p>
          <a:p>
            <a:pPr>
              <a:spcBef>
                <a:spcPts val="150"/>
              </a:spcBef>
              <a:buNone/>
            </a:pPr>
            <a:r>
              <a:rPr lang="fr-FR" sz="1500" dirty="0">
                <a:solidFill>
                  <a:schemeClr val="tx1"/>
                </a:solidFill>
                <a:latin typeface="Consolas"/>
                <a:ea typeface="Osaka"/>
                <a:cs typeface="Consolas"/>
              </a:rPr>
              <a:t>r1 :: R '['("a", 'Once)]</a:t>
            </a:r>
            <a:endParaRPr lang="en-US" sz="1500" dirty="0">
              <a:solidFill>
                <a:schemeClr val="tx1"/>
              </a:solidFill>
              <a:latin typeface="Consolas"/>
              <a:ea typeface="Osaka"/>
              <a:cs typeface="Consolas"/>
            </a:endParaRPr>
          </a:p>
          <a:p>
            <a:pPr>
              <a:spcBef>
                <a:spcPts val="150"/>
              </a:spcBef>
              <a:buNone/>
            </a:pPr>
            <a:r>
              <a:rPr lang="en-US" sz="1500" dirty="0" err="1">
                <a:solidFill>
                  <a:schemeClr val="tx1"/>
                </a:solidFill>
                <a:latin typeface="Consolas"/>
                <a:ea typeface="Osaka"/>
                <a:cs typeface="Consolas"/>
              </a:rPr>
              <a:t>ghci</a:t>
            </a:r>
            <a:r>
              <a:rPr lang="en-US" sz="1500" dirty="0">
                <a:solidFill>
                  <a:schemeClr val="tx1"/>
                </a:solidFill>
                <a:latin typeface="Consolas"/>
                <a:ea typeface="Osaka"/>
                <a:cs typeface="Consolas"/>
              </a:rPr>
              <a:t>&gt; r2 = </a:t>
            </a:r>
            <a:r>
              <a:rPr lang="en-US" sz="1500" dirty="0" err="1">
                <a:solidFill>
                  <a:schemeClr val="tx1"/>
                </a:solidFill>
                <a:latin typeface="Consolas"/>
                <a:ea typeface="Osaka"/>
                <a:cs typeface="Consolas"/>
              </a:rPr>
              <a:t>rmark</a:t>
            </a:r>
            <a:r>
              <a:rPr lang="en-US" sz="1500" dirty="0">
                <a:solidFill>
                  <a:schemeClr val="tx1"/>
                </a:solidFill>
                <a:latin typeface="Consolas"/>
                <a:ea typeface="Osaka"/>
                <a:cs typeface="Consolas"/>
              </a:rPr>
              <a:t> @"b" </a:t>
            </a:r>
            <a:r>
              <a:rPr lang="en-US" sz="1500" dirty="0" err="1">
                <a:solidFill>
                  <a:schemeClr val="tx1"/>
                </a:solidFill>
                <a:latin typeface="Consolas"/>
                <a:ea typeface="Osaka"/>
                <a:cs typeface="Consolas"/>
              </a:rPr>
              <a:t>rany</a:t>
            </a:r>
            <a:endParaRPr lang="en-US" sz="1500" dirty="0">
              <a:solidFill>
                <a:schemeClr val="tx1"/>
              </a:solidFill>
              <a:latin typeface="Consolas"/>
              <a:ea typeface="Osaka"/>
              <a:cs typeface="Consolas"/>
            </a:endParaRPr>
          </a:p>
          <a:p>
            <a:pPr>
              <a:spcBef>
                <a:spcPts val="150"/>
              </a:spcBef>
              <a:buNone/>
            </a:pPr>
            <a:r>
              <a:rPr lang="fr-FR" sz="1500" dirty="0" err="1">
                <a:solidFill>
                  <a:schemeClr val="tx1"/>
                </a:solidFill>
                <a:latin typeface="Consolas"/>
                <a:ea typeface="Osaka"/>
                <a:cs typeface="Consolas"/>
              </a:rPr>
              <a:t>ghci</a:t>
            </a:r>
            <a:r>
              <a:rPr lang="fr-FR" sz="1500" dirty="0">
                <a:solidFill>
                  <a:schemeClr val="tx1"/>
                </a:solidFill>
                <a:latin typeface="Consolas"/>
                <a:ea typeface="Osaka"/>
                <a:cs typeface="Consolas"/>
              </a:rPr>
              <a:t>&gt; :</a:t>
            </a:r>
            <a:r>
              <a:rPr lang="fr-FR" sz="1500" dirty="0" err="1">
                <a:solidFill>
                  <a:schemeClr val="tx1"/>
                </a:solidFill>
                <a:latin typeface="Consolas"/>
                <a:ea typeface="Osaka"/>
                <a:cs typeface="Consolas"/>
              </a:rPr>
              <a:t>t</a:t>
            </a:r>
            <a:r>
              <a:rPr lang="fr-FR" sz="1500" dirty="0">
                <a:solidFill>
                  <a:schemeClr val="tx1"/>
                </a:solidFill>
                <a:latin typeface="Consolas"/>
                <a:ea typeface="Osaka"/>
                <a:cs typeface="Consolas"/>
              </a:rPr>
              <a:t> r2</a:t>
            </a:r>
          </a:p>
          <a:p>
            <a:pPr>
              <a:spcBef>
                <a:spcPts val="150"/>
              </a:spcBef>
              <a:buNone/>
            </a:pPr>
            <a:r>
              <a:rPr lang="fr-FR" sz="1500" dirty="0">
                <a:solidFill>
                  <a:schemeClr val="tx1"/>
                </a:solidFill>
                <a:latin typeface="Consolas"/>
                <a:ea typeface="Osaka"/>
                <a:cs typeface="Consolas"/>
              </a:rPr>
              <a:t>r2 :: R '['("b", 'Once)]</a:t>
            </a:r>
          </a:p>
          <a:p>
            <a:pPr>
              <a:spcBef>
                <a:spcPts val="150"/>
              </a:spcBef>
              <a:buNone/>
            </a:pPr>
            <a:r>
              <a:rPr lang="en-US" sz="1500" dirty="0" err="1">
                <a:solidFill>
                  <a:schemeClr val="tx1"/>
                </a:solidFill>
                <a:latin typeface="Consolas"/>
                <a:ea typeface="Osaka"/>
                <a:cs typeface="Consolas"/>
              </a:rPr>
              <a:t>ghci</a:t>
            </a:r>
            <a:r>
              <a:rPr lang="en-US" sz="1500" dirty="0">
                <a:solidFill>
                  <a:schemeClr val="tx1"/>
                </a:solidFill>
                <a:latin typeface="Consolas"/>
                <a:ea typeface="Osaka"/>
                <a:cs typeface="Consolas"/>
              </a:rPr>
              <a:t>&gt; :t r1 `</a:t>
            </a:r>
            <a:r>
              <a:rPr lang="en-US" sz="1500" dirty="0" err="1">
                <a:solidFill>
                  <a:schemeClr val="tx1"/>
                </a:solidFill>
                <a:latin typeface="Consolas"/>
                <a:ea typeface="Osaka"/>
                <a:cs typeface="Consolas"/>
              </a:rPr>
              <a:t>rseq</a:t>
            </a:r>
            <a:r>
              <a:rPr lang="en-US" sz="1500" dirty="0">
                <a:solidFill>
                  <a:schemeClr val="tx1"/>
                </a:solidFill>
                <a:latin typeface="Consolas"/>
                <a:ea typeface="Osaka"/>
                <a:cs typeface="Consolas"/>
              </a:rPr>
              <a:t>` r1</a:t>
            </a:r>
          </a:p>
          <a:p>
            <a:pPr>
              <a:spcBef>
                <a:spcPts val="150"/>
              </a:spcBef>
              <a:buNone/>
            </a:pPr>
            <a:r>
              <a:rPr lang="en-US" sz="1500" dirty="0">
                <a:solidFill>
                  <a:schemeClr val="tx1"/>
                </a:solidFill>
                <a:latin typeface="Consolas"/>
                <a:ea typeface="Osaka"/>
                <a:cs typeface="Consolas"/>
              </a:rPr>
              <a:t>r1 `</a:t>
            </a:r>
            <a:r>
              <a:rPr lang="en-US" sz="1500" dirty="0" err="1">
                <a:solidFill>
                  <a:schemeClr val="tx1"/>
                </a:solidFill>
                <a:latin typeface="Consolas"/>
                <a:ea typeface="Osaka"/>
                <a:cs typeface="Consolas"/>
              </a:rPr>
              <a:t>rseq</a:t>
            </a:r>
            <a:r>
              <a:rPr lang="en-US" sz="1500" dirty="0">
                <a:solidFill>
                  <a:schemeClr val="tx1"/>
                </a:solidFill>
                <a:latin typeface="Consolas"/>
                <a:ea typeface="Osaka"/>
                <a:cs typeface="Consolas"/>
              </a:rPr>
              <a:t>` r1 :: R '['("a", 'Many)]</a:t>
            </a:r>
          </a:p>
          <a:p>
            <a:pPr>
              <a:spcBef>
                <a:spcPts val="150"/>
              </a:spcBef>
              <a:buNone/>
            </a:pPr>
            <a:r>
              <a:rPr lang="en-US" sz="1500" dirty="0" err="1">
                <a:solidFill>
                  <a:schemeClr val="tx1"/>
                </a:solidFill>
                <a:latin typeface="Consolas"/>
                <a:ea typeface="Osaka"/>
                <a:cs typeface="Consolas"/>
              </a:rPr>
              <a:t>ghci</a:t>
            </a:r>
            <a:r>
              <a:rPr lang="en-US" sz="1500" dirty="0">
                <a:solidFill>
                  <a:schemeClr val="tx1"/>
                </a:solidFill>
                <a:latin typeface="Consolas"/>
                <a:ea typeface="Osaka"/>
                <a:cs typeface="Consolas"/>
              </a:rPr>
              <a:t>&gt; :t r1 `</a:t>
            </a:r>
            <a:r>
              <a:rPr lang="en-US" sz="1500" dirty="0" err="1">
                <a:solidFill>
                  <a:schemeClr val="tx1"/>
                </a:solidFill>
                <a:latin typeface="Consolas"/>
                <a:ea typeface="Osaka"/>
                <a:cs typeface="Consolas"/>
              </a:rPr>
              <a:t>rseq</a:t>
            </a:r>
            <a:r>
              <a:rPr lang="en-US" sz="1500" dirty="0">
                <a:solidFill>
                  <a:schemeClr val="tx1"/>
                </a:solidFill>
                <a:latin typeface="Consolas"/>
                <a:ea typeface="Osaka"/>
                <a:cs typeface="Consolas"/>
              </a:rPr>
              <a:t>` r2</a:t>
            </a:r>
          </a:p>
          <a:p>
            <a:pPr>
              <a:spcBef>
                <a:spcPts val="150"/>
              </a:spcBef>
              <a:buNone/>
            </a:pPr>
            <a:r>
              <a:rPr lang="it-IT" sz="1500" dirty="0">
                <a:solidFill>
                  <a:schemeClr val="tx1"/>
                </a:solidFill>
                <a:latin typeface="Consolas"/>
                <a:ea typeface="Osaka"/>
                <a:cs typeface="Consolas"/>
              </a:rPr>
              <a:t>r1 `</a:t>
            </a:r>
            <a:r>
              <a:rPr lang="it-IT" sz="1500" dirty="0" err="1">
                <a:solidFill>
                  <a:schemeClr val="tx1"/>
                </a:solidFill>
                <a:latin typeface="Consolas"/>
                <a:ea typeface="Osaka"/>
                <a:cs typeface="Consolas"/>
              </a:rPr>
              <a:t>rseq</a:t>
            </a:r>
            <a:r>
              <a:rPr lang="it-IT" sz="1500" dirty="0">
                <a:solidFill>
                  <a:schemeClr val="tx1"/>
                </a:solidFill>
                <a:latin typeface="Consolas"/>
                <a:ea typeface="Osaka"/>
                <a:cs typeface="Consolas"/>
              </a:rPr>
              <a:t>` r2 :: </a:t>
            </a:r>
            <a:r>
              <a:rPr lang="it-IT" sz="1500" dirty="0" err="1">
                <a:solidFill>
                  <a:schemeClr val="tx1"/>
                </a:solidFill>
                <a:latin typeface="Consolas"/>
                <a:ea typeface="Osaka"/>
                <a:cs typeface="Consolas"/>
              </a:rPr>
              <a:t>R</a:t>
            </a:r>
            <a:r>
              <a:rPr lang="it-IT" sz="1500" dirty="0">
                <a:solidFill>
                  <a:schemeClr val="tx1"/>
                </a:solidFill>
                <a:latin typeface="Consolas"/>
                <a:ea typeface="Osaka"/>
                <a:cs typeface="Consolas"/>
              </a:rPr>
              <a:t> '['("a", 'Once), '("b", 'Once)]</a:t>
            </a:r>
          </a:p>
          <a:p>
            <a:pPr>
              <a:spcBef>
                <a:spcPts val="150"/>
              </a:spcBef>
              <a:buNone/>
            </a:pPr>
            <a:r>
              <a:rPr lang="fr-FR" sz="1500" dirty="0" err="1">
                <a:solidFill>
                  <a:schemeClr val="tx1"/>
                </a:solidFill>
                <a:latin typeface="Consolas"/>
                <a:ea typeface="Osaka"/>
                <a:cs typeface="Consolas"/>
              </a:rPr>
              <a:t>ghci</a:t>
            </a:r>
            <a:r>
              <a:rPr lang="fr-FR" sz="1500" dirty="0">
                <a:solidFill>
                  <a:schemeClr val="tx1"/>
                </a:solidFill>
                <a:latin typeface="Consolas"/>
                <a:ea typeface="Osaka"/>
                <a:cs typeface="Consolas"/>
              </a:rPr>
              <a:t>&gt; :</a:t>
            </a:r>
            <a:r>
              <a:rPr lang="fr-FR" sz="1500" dirty="0" err="1">
                <a:solidFill>
                  <a:schemeClr val="tx1"/>
                </a:solidFill>
                <a:latin typeface="Consolas"/>
                <a:ea typeface="Osaka"/>
                <a:cs typeface="Consolas"/>
              </a:rPr>
              <a:t>t</a:t>
            </a:r>
            <a:r>
              <a:rPr lang="fr-FR" sz="1500" dirty="0">
                <a:solidFill>
                  <a:schemeClr val="tx1"/>
                </a:solidFill>
                <a:latin typeface="Consolas"/>
                <a:ea typeface="Osaka"/>
                <a:cs typeface="Consolas"/>
              </a:rPr>
              <a:t> r1 `</a:t>
            </a:r>
            <a:r>
              <a:rPr lang="fr-FR" sz="1500" dirty="0" err="1">
                <a:solidFill>
                  <a:schemeClr val="tx1"/>
                </a:solidFill>
                <a:latin typeface="Consolas"/>
                <a:ea typeface="Osaka"/>
                <a:cs typeface="Consolas"/>
              </a:rPr>
              <a:t>ralt</a:t>
            </a:r>
            <a:r>
              <a:rPr lang="fr-FR" sz="1500" dirty="0">
                <a:solidFill>
                  <a:schemeClr val="tx1"/>
                </a:solidFill>
                <a:latin typeface="Consolas"/>
                <a:ea typeface="Osaka"/>
                <a:cs typeface="Consolas"/>
              </a:rPr>
              <a:t>` r1</a:t>
            </a:r>
          </a:p>
          <a:p>
            <a:pPr>
              <a:spcBef>
                <a:spcPts val="150"/>
              </a:spcBef>
              <a:buNone/>
            </a:pPr>
            <a:r>
              <a:rPr lang="fr-FR" sz="1500" dirty="0">
                <a:solidFill>
                  <a:schemeClr val="tx1"/>
                </a:solidFill>
                <a:latin typeface="Consolas"/>
                <a:ea typeface="Osaka"/>
                <a:cs typeface="Consolas"/>
              </a:rPr>
              <a:t>r1 `</a:t>
            </a:r>
            <a:r>
              <a:rPr lang="fr-FR" sz="1500" dirty="0" err="1">
                <a:solidFill>
                  <a:schemeClr val="tx1"/>
                </a:solidFill>
                <a:latin typeface="Consolas"/>
                <a:ea typeface="Osaka"/>
                <a:cs typeface="Consolas"/>
              </a:rPr>
              <a:t>ralt</a:t>
            </a:r>
            <a:r>
              <a:rPr lang="fr-FR" sz="1500" dirty="0">
                <a:solidFill>
                  <a:schemeClr val="tx1"/>
                </a:solidFill>
                <a:latin typeface="Consolas"/>
                <a:ea typeface="Osaka"/>
                <a:cs typeface="Consolas"/>
              </a:rPr>
              <a:t>` r1 :: R '['("a", 'Once)]</a:t>
            </a:r>
          </a:p>
          <a:p>
            <a:pPr>
              <a:spcBef>
                <a:spcPts val="150"/>
              </a:spcBef>
              <a:buNone/>
            </a:pPr>
            <a:r>
              <a:rPr lang="fr-FR" sz="1500" dirty="0" err="1">
                <a:solidFill>
                  <a:schemeClr val="tx1"/>
                </a:solidFill>
                <a:latin typeface="Consolas"/>
                <a:ea typeface="Osaka"/>
                <a:cs typeface="Consolas"/>
              </a:rPr>
              <a:t>ghci</a:t>
            </a:r>
            <a:r>
              <a:rPr lang="fr-FR" sz="1500" dirty="0">
                <a:solidFill>
                  <a:schemeClr val="tx1"/>
                </a:solidFill>
                <a:latin typeface="Consolas"/>
                <a:ea typeface="Osaka"/>
                <a:cs typeface="Consolas"/>
              </a:rPr>
              <a:t>&gt; :</a:t>
            </a:r>
            <a:r>
              <a:rPr lang="fr-FR" sz="1500" dirty="0" err="1">
                <a:solidFill>
                  <a:schemeClr val="tx1"/>
                </a:solidFill>
                <a:latin typeface="Consolas"/>
                <a:ea typeface="Osaka"/>
                <a:cs typeface="Consolas"/>
              </a:rPr>
              <a:t>t</a:t>
            </a:r>
            <a:r>
              <a:rPr lang="fr-FR" sz="1500" dirty="0">
                <a:solidFill>
                  <a:schemeClr val="tx1"/>
                </a:solidFill>
                <a:latin typeface="Consolas"/>
                <a:ea typeface="Osaka"/>
                <a:cs typeface="Consolas"/>
              </a:rPr>
              <a:t> r1 `</a:t>
            </a:r>
            <a:r>
              <a:rPr lang="fr-FR" sz="1500" dirty="0" err="1">
                <a:solidFill>
                  <a:schemeClr val="tx1"/>
                </a:solidFill>
                <a:latin typeface="Consolas"/>
                <a:ea typeface="Osaka"/>
                <a:cs typeface="Consolas"/>
              </a:rPr>
              <a:t>ralt</a:t>
            </a:r>
            <a:r>
              <a:rPr lang="fr-FR" sz="1500" dirty="0">
                <a:solidFill>
                  <a:schemeClr val="tx1"/>
                </a:solidFill>
                <a:latin typeface="Consolas"/>
                <a:ea typeface="Osaka"/>
                <a:cs typeface="Consolas"/>
              </a:rPr>
              <a:t>` r2</a:t>
            </a:r>
          </a:p>
          <a:p>
            <a:pPr>
              <a:spcBef>
                <a:spcPts val="150"/>
              </a:spcBef>
              <a:buNone/>
            </a:pPr>
            <a:r>
              <a:rPr lang="fr-FR" sz="1500" dirty="0">
                <a:solidFill>
                  <a:schemeClr val="tx1"/>
                </a:solidFill>
                <a:latin typeface="Consolas"/>
                <a:ea typeface="Osaka"/>
                <a:cs typeface="Consolas"/>
              </a:rPr>
              <a:t>r1 `</a:t>
            </a:r>
            <a:r>
              <a:rPr lang="fr-FR" sz="1500" dirty="0" err="1">
                <a:solidFill>
                  <a:schemeClr val="tx1"/>
                </a:solidFill>
                <a:latin typeface="Consolas"/>
                <a:ea typeface="Osaka"/>
                <a:cs typeface="Consolas"/>
              </a:rPr>
              <a:t>ralt</a:t>
            </a:r>
            <a:r>
              <a:rPr lang="fr-FR" sz="1500" dirty="0">
                <a:solidFill>
                  <a:schemeClr val="tx1"/>
                </a:solidFill>
                <a:latin typeface="Consolas"/>
                <a:ea typeface="Osaka"/>
                <a:cs typeface="Consolas"/>
              </a:rPr>
              <a:t>` r2 :: R '['("a", '</a:t>
            </a:r>
            <a:r>
              <a:rPr lang="fr-FR" sz="1500" dirty="0" err="1">
                <a:solidFill>
                  <a:schemeClr val="tx1"/>
                </a:solidFill>
                <a:latin typeface="Consolas"/>
                <a:ea typeface="Osaka"/>
                <a:cs typeface="Consolas"/>
              </a:rPr>
              <a:t>Opt</a:t>
            </a:r>
            <a:r>
              <a:rPr lang="fr-FR" sz="1500" dirty="0">
                <a:solidFill>
                  <a:schemeClr val="tx1"/>
                </a:solidFill>
                <a:latin typeface="Consolas"/>
                <a:ea typeface="Osaka"/>
                <a:cs typeface="Consolas"/>
              </a:rPr>
              <a:t>), '("b", '</a:t>
            </a:r>
            <a:r>
              <a:rPr lang="fr-FR" sz="1500" dirty="0" err="1">
                <a:solidFill>
                  <a:schemeClr val="tx1"/>
                </a:solidFill>
                <a:latin typeface="Consolas"/>
                <a:ea typeface="Osaka"/>
                <a:cs typeface="Consolas"/>
              </a:rPr>
              <a:t>Opt</a:t>
            </a:r>
            <a:r>
              <a:rPr lang="fr-FR" sz="1500" dirty="0">
                <a:solidFill>
                  <a:schemeClr val="tx1"/>
                </a:solidFill>
                <a:latin typeface="Consolas"/>
                <a:ea typeface="Osaka"/>
                <a:cs typeface="Consolas"/>
              </a:rPr>
              <a:t>)]</a:t>
            </a:r>
          </a:p>
          <a:p>
            <a:pPr>
              <a:spcBef>
                <a:spcPts val="150"/>
              </a:spcBef>
              <a:buNone/>
            </a:pPr>
            <a:r>
              <a:rPr lang="fr-FR" sz="1500" dirty="0" err="1">
                <a:solidFill>
                  <a:schemeClr val="tx1"/>
                </a:solidFill>
                <a:latin typeface="Consolas"/>
                <a:ea typeface="Osaka"/>
                <a:cs typeface="Consolas"/>
              </a:rPr>
              <a:t>ghci</a:t>
            </a:r>
            <a:r>
              <a:rPr lang="fr-FR" sz="1500" dirty="0">
                <a:solidFill>
                  <a:schemeClr val="tx1"/>
                </a:solidFill>
                <a:latin typeface="Consolas"/>
                <a:ea typeface="Osaka"/>
                <a:cs typeface="Consolas"/>
              </a:rPr>
              <a:t>&gt; :</a:t>
            </a:r>
            <a:r>
              <a:rPr lang="fr-FR" sz="1500" dirty="0" err="1">
                <a:solidFill>
                  <a:schemeClr val="tx1"/>
                </a:solidFill>
                <a:latin typeface="Consolas"/>
                <a:ea typeface="Osaka"/>
                <a:cs typeface="Consolas"/>
              </a:rPr>
              <a:t>t</a:t>
            </a:r>
            <a:r>
              <a:rPr lang="fr-FR" sz="1500" dirty="0">
                <a:solidFill>
                  <a:schemeClr val="tx1"/>
                </a:solidFill>
                <a:latin typeface="Consolas"/>
                <a:ea typeface="Osaka"/>
                <a:cs typeface="Consolas"/>
              </a:rPr>
              <a:t> </a:t>
            </a:r>
            <a:r>
              <a:rPr lang="fr-FR" sz="1500" dirty="0" err="1">
                <a:solidFill>
                  <a:schemeClr val="tx1"/>
                </a:solidFill>
                <a:latin typeface="Consolas"/>
                <a:ea typeface="Osaka"/>
                <a:cs typeface="Consolas"/>
              </a:rPr>
              <a:t>rstar</a:t>
            </a:r>
            <a:r>
              <a:rPr lang="fr-FR" sz="1500" dirty="0">
                <a:solidFill>
                  <a:schemeClr val="tx1"/>
                </a:solidFill>
                <a:latin typeface="Consolas"/>
                <a:ea typeface="Osaka"/>
                <a:cs typeface="Consolas"/>
              </a:rPr>
              <a:t> r1</a:t>
            </a:r>
          </a:p>
          <a:p>
            <a:pPr>
              <a:spcBef>
                <a:spcPts val="150"/>
              </a:spcBef>
              <a:buNone/>
            </a:pPr>
            <a:r>
              <a:rPr lang="fr-FR" sz="1500" dirty="0" err="1">
                <a:solidFill>
                  <a:schemeClr val="tx1"/>
                </a:solidFill>
                <a:latin typeface="Consolas"/>
                <a:ea typeface="Osaka"/>
                <a:cs typeface="Consolas"/>
              </a:rPr>
              <a:t>rstar</a:t>
            </a:r>
            <a:r>
              <a:rPr lang="fr-FR" sz="1500" dirty="0">
                <a:solidFill>
                  <a:schemeClr val="tx1"/>
                </a:solidFill>
                <a:latin typeface="Consolas"/>
                <a:ea typeface="Osaka"/>
                <a:cs typeface="Consolas"/>
              </a:rPr>
              <a:t> r1 :: R '['("a", '</a:t>
            </a:r>
            <a:r>
              <a:rPr lang="fr-FR" sz="1500" dirty="0" err="1">
                <a:solidFill>
                  <a:schemeClr val="tx1"/>
                </a:solidFill>
                <a:latin typeface="Consolas"/>
                <a:ea typeface="Osaka"/>
                <a:cs typeface="Consolas"/>
              </a:rPr>
              <a:t>Many</a:t>
            </a:r>
            <a:r>
              <a:rPr lang="fr-FR" sz="1500" dirty="0">
                <a:solidFill>
                  <a:schemeClr val="tx1"/>
                </a:solidFill>
                <a:latin typeface="Consolas"/>
                <a:ea typeface="Osaka"/>
                <a:cs typeface="Consolas"/>
              </a:rPr>
              <a:t>)]</a:t>
            </a:r>
            <a:endParaRPr lang="en-US" sz="1500" dirty="0">
              <a:solidFill>
                <a:schemeClr val="tx1"/>
              </a:solidFill>
              <a:latin typeface="Consolas"/>
              <a:ea typeface="Osaka"/>
              <a:cs typeface="Consolas"/>
            </a:endParaRPr>
          </a:p>
        </p:txBody>
      </p:sp>
    </p:spTree>
    <p:extLst>
      <p:ext uri="{BB962C8B-B14F-4D97-AF65-F5344CB8AC3E}">
        <p14:creationId xmlns:p14="http://schemas.microsoft.com/office/powerpoint/2010/main" val="5898724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TemplateHaskell</a:t>
            </a:r>
            <a:r>
              <a:rPr lang="en-US" dirty="0" smtClean="0"/>
              <a:t> to promote type functions</a:t>
            </a:r>
            <a:endParaRPr lang="en-US" dirty="0"/>
          </a:p>
        </p:txBody>
      </p:sp>
      <p:sp>
        <p:nvSpPr>
          <p:cNvPr id="3" name="Content Placeholder 2"/>
          <p:cNvSpPr>
            <a:spLocks noGrp="1"/>
          </p:cNvSpPr>
          <p:nvPr>
            <p:ph idx="1"/>
          </p:nvPr>
        </p:nvSpPr>
        <p:spPr>
          <a:xfrm>
            <a:off x="1485901" y="867832"/>
            <a:ext cx="6172199" cy="3954671"/>
          </a:xfrm>
          <a:ln>
            <a:solidFill>
              <a:schemeClr val="accent1"/>
            </a:solidFill>
          </a:ln>
        </p:spPr>
        <p:style>
          <a:lnRef idx="2">
            <a:schemeClr val="accent6"/>
          </a:lnRef>
          <a:fillRef idx="1">
            <a:schemeClr val="lt1"/>
          </a:fillRef>
          <a:effectRef idx="0">
            <a:schemeClr val="accent6"/>
          </a:effectRef>
          <a:fontRef idx="minor">
            <a:schemeClr val="dk1"/>
          </a:fontRef>
        </p:style>
        <p:txBody>
          <a:bodyPr vert="horz" lIns="91440" tIns="68580" rIns="91440" bIns="68580" rtlCol="0">
            <a:noAutofit/>
          </a:bodyPr>
          <a:lstStyle/>
          <a:p>
            <a:pPr>
              <a:buNone/>
            </a:pPr>
            <a:r>
              <a:rPr lang="en-US" sz="1500" dirty="0">
                <a:solidFill>
                  <a:schemeClr val="tx1"/>
                </a:solidFill>
                <a:latin typeface="Consolas"/>
                <a:ea typeface="Osaka"/>
                <a:cs typeface="Consolas"/>
              </a:rPr>
              <a:t>$(singletons [d|</a:t>
            </a:r>
          </a:p>
          <a:p>
            <a:pPr>
              <a:buNone/>
            </a:pPr>
            <a:r>
              <a:rPr lang="en-US" sz="1500" dirty="0">
                <a:solidFill>
                  <a:schemeClr val="tx1"/>
                </a:solidFill>
                <a:latin typeface="Consolas"/>
                <a:ea typeface="Osaka"/>
                <a:cs typeface="Consolas"/>
              </a:rPr>
              <a:t>   empty :: U</a:t>
            </a:r>
          </a:p>
          <a:p>
            <a:pPr>
              <a:buNone/>
            </a:pPr>
            <a:r>
              <a:rPr lang="en-US" sz="1500" dirty="0">
                <a:solidFill>
                  <a:schemeClr val="tx1"/>
                </a:solidFill>
                <a:latin typeface="Consolas"/>
                <a:ea typeface="Osaka"/>
                <a:cs typeface="Consolas"/>
              </a:rPr>
              <a:t>   empty = []</a:t>
            </a:r>
          </a:p>
          <a:p>
            <a:pPr>
              <a:buNone/>
            </a:pPr>
            <a:r>
              <a:rPr lang="en-US" sz="1500" dirty="0">
                <a:solidFill>
                  <a:schemeClr val="tx1"/>
                </a:solidFill>
                <a:latin typeface="Consolas"/>
                <a:ea typeface="Osaka"/>
                <a:cs typeface="Consolas"/>
              </a:rPr>
              <a:t>   one :: Symbol -&gt; U</a:t>
            </a:r>
          </a:p>
          <a:p>
            <a:pPr>
              <a:buNone/>
            </a:pPr>
            <a:r>
              <a:rPr lang="en-US" sz="1500" dirty="0">
                <a:solidFill>
                  <a:schemeClr val="tx1"/>
                </a:solidFill>
                <a:latin typeface="Consolas"/>
                <a:ea typeface="Osaka"/>
                <a:cs typeface="Consolas"/>
              </a:rPr>
              <a:t>   one s = [(</a:t>
            </a:r>
            <a:r>
              <a:rPr lang="en-US" sz="1500" dirty="0" err="1">
                <a:solidFill>
                  <a:schemeClr val="tx1"/>
                </a:solidFill>
                <a:latin typeface="Consolas"/>
                <a:ea typeface="Osaka"/>
                <a:cs typeface="Consolas"/>
              </a:rPr>
              <a:t>s,Once</a:t>
            </a:r>
            <a:r>
              <a:rPr lang="en-US" sz="1500" dirty="0">
                <a:solidFill>
                  <a:schemeClr val="tx1"/>
                </a:solidFill>
                <a:latin typeface="Consolas"/>
                <a:ea typeface="Osaka"/>
                <a:cs typeface="Consolas"/>
              </a:rPr>
              <a:t>)]</a:t>
            </a:r>
          </a:p>
          <a:p>
            <a:pPr>
              <a:buNone/>
            </a:pPr>
            <a:r>
              <a:rPr lang="en-US" sz="1500" dirty="0">
                <a:solidFill>
                  <a:schemeClr val="tx1"/>
                </a:solidFill>
                <a:latin typeface="Consolas"/>
                <a:ea typeface="Osaka"/>
                <a:cs typeface="Consolas"/>
              </a:rPr>
              <a:t>   merge :: U -&gt; U -&gt; U    </a:t>
            </a:r>
          </a:p>
          <a:p>
            <a:pPr>
              <a:buNone/>
            </a:pPr>
            <a:r>
              <a:rPr lang="en-US" sz="1500" dirty="0">
                <a:solidFill>
                  <a:schemeClr val="tx1"/>
                </a:solidFill>
                <a:latin typeface="Consolas"/>
                <a:ea typeface="Osaka"/>
                <a:cs typeface="Consolas"/>
              </a:rPr>
              <a:t>   merge m  [] = m  </a:t>
            </a:r>
          </a:p>
          <a:p>
            <a:pPr>
              <a:buNone/>
            </a:pPr>
            <a:r>
              <a:rPr lang="en-US" sz="1500" dirty="0">
                <a:solidFill>
                  <a:schemeClr val="tx1"/>
                </a:solidFill>
                <a:latin typeface="Consolas"/>
                <a:ea typeface="Osaka"/>
                <a:cs typeface="Consolas"/>
              </a:rPr>
              <a:t>   merge [] m  = m  </a:t>
            </a:r>
          </a:p>
          <a:p>
            <a:pPr>
              <a:buNone/>
            </a:pPr>
            <a:r>
              <a:rPr lang="en-US" sz="1500" dirty="0">
                <a:solidFill>
                  <a:schemeClr val="tx1"/>
                </a:solidFill>
                <a:latin typeface="Consolas"/>
                <a:ea typeface="Osaka"/>
                <a:cs typeface="Consolas"/>
              </a:rPr>
              <a:t>   merge (e1@(n1,o1):t1) (e2@(n2,o2):t2) =    </a:t>
            </a:r>
          </a:p>
          <a:p>
            <a:pPr>
              <a:buNone/>
            </a:pPr>
            <a:r>
              <a:rPr lang="en-US" sz="1500" dirty="0">
                <a:solidFill>
                  <a:schemeClr val="tx1"/>
                </a:solidFill>
                <a:latin typeface="Consolas"/>
                <a:ea typeface="Osaka"/>
                <a:cs typeface="Consolas"/>
              </a:rPr>
              <a:t>     if n1 == n2 then (n1, Many) : merge t1 t2    </a:t>
            </a:r>
          </a:p>
          <a:p>
            <a:pPr>
              <a:buNone/>
            </a:pPr>
            <a:r>
              <a:rPr lang="en-US" sz="1500" dirty="0">
                <a:solidFill>
                  <a:schemeClr val="tx1"/>
                </a:solidFill>
                <a:latin typeface="Consolas"/>
                <a:ea typeface="Osaka"/>
                <a:cs typeface="Consolas"/>
              </a:rPr>
              <a:t>     else if n1 &lt;= n2 then e1 : merge t1 (e2:t2)      </a:t>
            </a:r>
          </a:p>
          <a:p>
            <a:pPr>
              <a:buNone/>
            </a:pPr>
            <a:r>
              <a:rPr lang="en-US" sz="1500" dirty="0">
                <a:solidFill>
                  <a:schemeClr val="tx1"/>
                </a:solidFill>
                <a:latin typeface="Consolas"/>
                <a:ea typeface="Osaka"/>
                <a:cs typeface="Consolas"/>
              </a:rPr>
              <a:t>     else e2 : merge (e1:t1) t2</a:t>
            </a:r>
          </a:p>
          <a:p>
            <a:pPr>
              <a:buNone/>
            </a:pPr>
            <a:r>
              <a:rPr lang="en-US" sz="1500" dirty="0">
                <a:solidFill>
                  <a:schemeClr val="tx1"/>
                </a:solidFill>
                <a:latin typeface="Consolas"/>
                <a:ea typeface="Osaka"/>
                <a:cs typeface="Consolas"/>
              </a:rPr>
              <a:t>  |])</a:t>
            </a:r>
          </a:p>
        </p:txBody>
      </p:sp>
      <p:sp>
        <p:nvSpPr>
          <p:cNvPr id="4" name="TextBox 3"/>
          <p:cNvSpPr txBox="1"/>
          <p:nvPr/>
        </p:nvSpPr>
        <p:spPr>
          <a:xfrm>
            <a:off x="5267069" y="4866501"/>
            <a:ext cx="2557495" cy="300082"/>
          </a:xfrm>
          <a:prstGeom prst="rect">
            <a:avLst/>
          </a:prstGeom>
          <a:noFill/>
        </p:spPr>
        <p:txBody>
          <a:bodyPr wrap="none" rtlCol="0">
            <a:spAutoFit/>
          </a:bodyPr>
          <a:lstStyle/>
          <a:p>
            <a:r>
              <a:rPr lang="en-US" sz="1350" dirty="0">
                <a:latin typeface="Gill Sans Regular" charset="0"/>
              </a:rPr>
              <a:t>[Eisenberg and </a:t>
            </a:r>
            <a:r>
              <a:rPr lang="en-US" sz="1350" dirty="0" err="1">
                <a:latin typeface="Gill Sans Regular" charset="0"/>
              </a:rPr>
              <a:t>Stolarek</a:t>
            </a:r>
            <a:r>
              <a:rPr lang="en-US" sz="1350" dirty="0">
                <a:latin typeface="Gill Sans Regular" charset="0"/>
              </a:rPr>
              <a:t>, HS 2014]</a:t>
            </a:r>
          </a:p>
        </p:txBody>
      </p:sp>
    </p:spTree>
    <p:extLst>
      <p:ext uri="{BB962C8B-B14F-4D97-AF65-F5344CB8AC3E}">
        <p14:creationId xmlns:p14="http://schemas.microsoft.com/office/powerpoint/2010/main" val="3079004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Regexp</a:t>
            </a:r>
            <a:r>
              <a:rPr lang="en-US" dirty="0" smtClean="0"/>
              <a:t> Derivatives</a:t>
            </a:r>
            <a:endParaRPr lang="en-US" dirty="0"/>
          </a:p>
        </p:txBody>
      </p:sp>
      <p:sp>
        <p:nvSpPr>
          <p:cNvPr id="3" name="Content Placeholder 2"/>
          <p:cNvSpPr>
            <a:spLocks noGrp="1"/>
          </p:cNvSpPr>
          <p:nvPr>
            <p:ph idx="1"/>
          </p:nvPr>
        </p:nvSpPr>
        <p:spPr/>
        <p:txBody>
          <a:bodyPr>
            <a:normAutofit/>
          </a:bodyPr>
          <a:lstStyle/>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r = [re|....|]  --matches any 4 chars</a:t>
            </a:r>
          </a:p>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a:t>
            </a:r>
            <a:r>
              <a:rPr lang="en-US" sz="1800" dirty="0" err="1">
                <a:latin typeface="Consolas" charset="0"/>
                <a:ea typeface="Consolas" charset="0"/>
                <a:cs typeface="Consolas" charset="0"/>
              </a:rPr>
              <a:t>deriv</a:t>
            </a:r>
            <a:r>
              <a:rPr lang="en-US" sz="1800" dirty="0">
                <a:latin typeface="Consolas" charset="0"/>
                <a:ea typeface="Consolas" charset="0"/>
                <a:cs typeface="Consolas" charset="0"/>
              </a:rPr>
              <a:t> r 'P'       </a:t>
            </a:r>
          </a:p>
          <a:p>
            <a:pPr marL="0" indent="0">
              <a:lnSpc>
                <a:spcPct val="100000"/>
              </a:lnSpc>
              <a:spcBef>
                <a:spcPts val="0"/>
              </a:spcBef>
              <a:buNone/>
            </a:pPr>
            <a:r>
              <a:rPr lang="en-US" sz="1800" dirty="0">
                <a:solidFill>
                  <a:schemeClr val="accent4"/>
                </a:solidFill>
                <a:latin typeface="Consolas" charset="0"/>
                <a:ea typeface="Consolas" charset="0"/>
                <a:cs typeface="Consolas" charset="0"/>
              </a:rPr>
              <a:t>...</a:t>
            </a:r>
          </a:p>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a:t>
            </a:r>
            <a:r>
              <a:rPr lang="en-US" sz="1800" dirty="0" err="1">
                <a:latin typeface="Consolas" charset="0"/>
                <a:ea typeface="Consolas" charset="0"/>
                <a:cs typeface="Consolas" charset="0"/>
              </a:rPr>
              <a:t>deriv</a:t>
            </a:r>
            <a:r>
              <a:rPr lang="en-US" sz="1800" dirty="0">
                <a:latin typeface="Consolas" charset="0"/>
                <a:ea typeface="Consolas" charset="0"/>
                <a:cs typeface="Consolas" charset="0"/>
              </a:rPr>
              <a:t> it 'O'     </a:t>
            </a:r>
          </a:p>
          <a:p>
            <a:pPr marL="0" indent="0">
              <a:lnSpc>
                <a:spcPct val="100000"/>
              </a:lnSpc>
              <a:spcBef>
                <a:spcPts val="0"/>
              </a:spcBef>
              <a:buNone/>
            </a:pPr>
            <a:r>
              <a:rPr lang="en-US" sz="1800" dirty="0">
                <a:solidFill>
                  <a:schemeClr val="accent4"/>
                </a:solidFill>
                <a:latin typeface="Consolas" charset="0"/>
                <a:ea typeface="Consolas" charset="0"/>
                <a:cs typeface="Consolas" charset="0"/>
              </a:rPr>
              <a:t>..</a:t>
            </a:r>
          </a:p>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a:t>
            </a:r>
            <a:r>
              <a:rPr lang="en-US" sz="1800" dirty="0" err="1">
                <a:latin typeface="Consolas" charset="0"/>
                <a:ea typeface="Consolas" charset="0"/>
                <a:cs typeface="Consolas" charset="0"/>
              </a:rPr>
              <a:t>deriv</a:t>
            </a:r>
            <a:r>
              <a:rPr lang="en-US" sz="1800" dirty="0">
                <a:latin typeface="Consolas" charset="0"/>
                <a:ea typeface="Consolas" charset="0"/>
                <a:cs typeface="Consolas" charset="0"/>
              </a:rPr>
              <a:t> it 'P'  </a:t>
            </a:r>
          </a:p>
          <a:p>
            <a:pPr marL="0" indent="0">
              <a:lnSpc>
                <a:spcPct val="100000"/>
              </a:lnSpc>
              <a:spcBef>
                <a:spcPts val="0"/>
              </a:spcBef>
              <a:buNone/>
            </a:pPr>
            <a:r>
              <a:rPr lang="en-US" sz="1800" dirty="0">
                <a:solidFill>
                  <a:schemeClr val="accent4"/>
                </a:solidFill>
                <a:latin typeface="Consolas" charset="0"/>
                <a:ea typeface="Consolas" charset="0"/>
                <a:cs typeface="Consolas" charset="0"/>
              </a:rPr>
              <a:t>.</a:t>
            </a:r>
          </a:p>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a:t>
            </a:r>
            <a:r>
              <a:rPr lang="en-US" sz="1800" dirty="0" err="1">
                <a:latin typeface="Consolas" charset="0"/>
                <a:ea typeface="Consolas" charset="0"/>
                <a:cs typeface="Consolas" charset="0"/>
              </a:rPr>
              <a:t>deriv</a:t>
            </a:r>
            <a:r>
              <a:rPr lang="en-US" sz="1800" dirty="0">
                <a:latin typeface="Consolas" charset="0"/>
                <a:ea typeface="Consolas" charset="0"/>
                <a:cs typeface="Consolas" charset="0"/>
              </a:rPr>
              <a:t> it 'L'  </a:t>
            </a:r>
          </a:p>
          <a:p>
            <a:pPr marL="0" indent="0">
              <a:lnSpc>
                <a:spcPct val="100000"/>
              </a:lnSpc>
              <a:spcBef>
                <a:spcPts val="0"/>
              </a:spcBef>
              <a:buNone/>
            </a:pPr>
            <a:r>
              <a:rPr lang="en-US" sz="1800" dirty="0" err="1">
                <a:solidFill>
                  <a:schemeClr val="accent4"/>
                </a:solidFill>
                <a:latin typeface="Consolas" charset="0"/>
                <a:ea typeface="Consolas" charset="0"/>
                <a:cs typeface="Consolas" charset="0"/>
              </a:rPr>
              <a:t>ε</a:t>
            </a:r>
            <a:endParaRPr lang="en-US" sz="1800" dirty="0">
              <a:solidFill>
                <a:schemeClr val="accent4"/>
              </a:solidFill>
              <a:latin typeface="Consolas" charset="0"/>
              <a:ea typeface="Consolas" charset="0"/>
              <a:cs typeface="Consolas" charset="0"/>
            </a:endParaRPr>
          </a:p>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extract it</a:t>
            </a:r>
          </a:p>
          <a:p>
            <a:pPr marL="0" indent="0">
              <a:lnSpc>
                <a:spcPct val="100000"/>
              </a:lnSpc>
              <a:spcBef>
                <a:spcPts val="0"/>
              </a:spcBef>
              <a:buNone/>
            </a:pPr>
            <a:r>
              <a:rPr lang="en-US" sz="1800" dirty="0">
                <a:latin typeface="Consolas" charset="0"/>
                <a:ea typeface="Consolas" charset="0"/>
                <a:cs typeface="Consolas" charset="0"/>
              </a:rPr>
              <a:t>Just {}</a:t>
            </a:r>
          </a:p>
        </p:txBody>
      </p:sp>
    </p:spTree>
    <p:extLst>
      <p:ext uri="{BB962C8B-B14F-4D97-AF65-F5344CB8AC3E}">
        <p14:creationId xmlns:p14="http://schemas.microsoft.com/office/powerpoint/2010/main" val="766698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Regexp</a:t>
            </a:r>
            <a:r>
              <a:rPr lang="en-US" dirty="0" smtClean="0"/>
              <a:t> derivative matching</a:t>
            </a:r>
            <a:endParaRPr lang="en-US" dirty="0"/>
          </a:p>
        </p:txBody>
      </p:sp>
      <p:sp>
        <p:nvSpPr>
          <p:cNvPr id="3" name="Content Placeholder 2"/>
          <p:cNvSpPr>
            <a:spLocks noGrp="1"/>
          </p:cNvSpPr>
          <p:nvPr>
            <p:ph idx="1"/>
          </p:nvPr>
        </p:nvSpPr>
        <p:spPr/>
        <p:txBody>
          <a:bodyPr>
            <a:normAutofit fontScale="85000" lnSpcReduction="20000"/>
          </a:bodyPr>
          <a:lstStyle/>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r </a:t>
            </a:r>
            <a:r>
              <a:rPr lang="en-US" dirty="0">
                <a:latin typeface="Consolas" charset="0"/>
                <a:ea typeface="Consolas" charset="0"/>
                <a:cs typeface="Consolas" charset="0"/>
              </a:rPr>
              <a:t>= [re|(?P&lt;b&gt;..)(?P&lt;a&gt;..)|]</a:t>
            </a:r>
            <a:endParaRPr lang="en-US" dirty="0" smtClean="0">
              <a:latin typeface="Consolas" charset="0"/>
              <a:ea typeface="Consolas" charset="0"/>
              <a:cs typeface="Consolas" charset="0"/>
            </a:endParaRPr>
          </a:p>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a:t>
            </a:r>
            <a:r>
              <a:rPr lang="en-US" dirty="0" err="1" smtClean="0">
                <a:latin typeface="Consolas" charset="0"/>
                <a:ea typeface="Consolas" charset="0"/>
                <a:cs typeface="Consolas" charset="0"/>
              </a:rPr>
              <a:t>deriv</a:t>
            </a:r>
            <a:r>
              <a:rPr lang="en-US" dirty="0" smtClean="0">
                <a:latin typeface="Consolas" charset="0"/>
                <a:ea typeface="Consolas" charset="0"/>
                <a:cs typeface="Consolas" charset="0"/>
              </a:rPr>
              <a:t> </a:t>
            </a:r>
            <a:r>
              <a:rPr lang="en-US" dirty="0">
                <a:latin typeface="Consolas" charset="0"/>
                <a:ea typeface="Consolas" charset="0"/>
                <a:cs typeface="Consolas" charset="0"/>
              </a:rPr>
              <a:t>r </a:t>
            </a:r>
            <a:r>
              <a:rPr lang="en-US" dirty="0" smtClean="0">
                <a:latin typeface="Consolas" charset="0"/>
                <a:ea typeface="Consolas" charset="0"/>
                <a:cs typeface="Consolas" charset="0"/>
              </a:rPr>
              <a:t>'P'       </a:t>
            </a:r>
          </a:p>
          <a:p>
            <a:pPr marL="0" indent="0">
              <a:lnSpc>
                <a:spcPct val="100000"/>
              </a:lnSpc>
              <a:spcBef>
                <a:spcPts val="0"/>
              </a:spcBef>
              <a:buNone/>
            </a:pP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b:"P</a:t>
            </a:r>
            <a:r>
              <a:rPr lang="en-US" dirty="0" smtClean="0">
                <a:solidFill>
                  <a:schemeClr val="accent4"/>
                </a:solidFill>
                <a:latin typeface="Consolas" charset="0"/>
                <a:ea typeface="Consolas" charset="0"/>
                <a:cs typeface="Consolas" charset="0"/>
              </a:rPr>
              <a:t>"&gt;.)(?</a:t>
            </a:r>
            <a:r>
              <a:rPr lang="en-US" dirty="0">
                <a:solidFill>
                  <a:schemeClr val="accent4"/>
                </a:solidFill>
                <a:latin typeface="Consolas" charset="0"/>
                <a:ea typeface="Consolas" charset="0"/>
                <a:cs typeface="Consolas" charset="0"/>
              </a:rPr>
              <a:t>P&lt;a</a:t>
            </a:r>
            <a:r>
              <a:rPr lang="en-US" dirty="0" smtClean="0">
                <a:solidFill>
                  <a:schemeClr val="accent4"/>
                </a:solidFill>
                <a:latin typeface="Consolas" charset="0"/>
                <a:ea typeface="Consolas" charset="0"/>
                <a:cs typeface="Consolas" charset="0"/>
              </a:rPr>
              <a:t>&gt;..)</a:t>
            </a:r>
          </a:p>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a:t>
            </a:r>
            <a:r>
              <a:rPr lang="en-US" dirty="0" err="1" smtClean="0">
                <a:latin typeface="Consolas" charset="0"/>
                <a:ea typeface="Consolas" charset="0"/>
                <a:cs typeface="Consolas" charset="0"/>
              </a:rPr>
              <a:t>deriv</a:t>
            </a:r>
            <a:r>
              <a:rPr lang="en-US" dirty="0" smtClean="0">
                <a:latin typeface="Consolas" charset="0"/>
                <a:ea typeface="Consolas" charset="0"/>
                <a:cs typeface="Consolas" charset="0"/>
              </a:rPr>
              <a:t> it 'O'     </a:t>
            </a:r>
          </a:p>
          <a:p>
            <a:pPr marL="0" indent="0">
              <a:lnSpc>
                <a:spcPct val="100000"/>
              </a:lnSpc>
              <a:spcBef>
                <a:spcPts val="0"/>
              </a:spcBef>
              <a:buNone/>
            </a:pP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b:"PO</a:t>
            </a:r>
            <a:r>
              <a:rPr lang="en-US" dirty="0" smtClean="0">
                <a:solidFill>
                  <a:schemeClr val="accent4"/>
                </a:solidFill>
                <a:latin typeface="Consolas" charset="0"/>
                <a:ea typeface="Consolas" charset="0"/>
                <a:cs typeface="Consolas" charset="0"/>
              </a:rPr>
              <a:t>"&gt;</a:t>
            </a:r>
            <a:r>
              <a:rPr lang="en-US" dirty="0" err="1" smtClean="0">
                <a:solidFill>
                  <a:schemeClr val="accent4"/>
                </a:solidFill>
                <a:latin typeface="Consolas" charset="0"/>
                <a:ea typeface="Consolas" charset="0"/>
                <a:cs typeface="Consolas" charset="0"/>
              </a:rPr>
              <a:t>ε</a:t>
            </a:r>
            <a:r>
              <a:rPr lang="en-US" dirty="0">
                <a:solidFill>
                  <a:schemeClr val="accent4"/>
                </a:solidFill>
                <a:latin typeface="Consolas" charset="0"/>
                <a:ea typeface="Consolas" charset="0"/>
                <a:cs typeface="Consolas" charset="0"/>
              </a:rPr>
              <a:t>)(?P&lt;a</a:t>
            </a:r>
            <a:r>
              <a:rPr lang="en-US" dirty="0" smtClean="0">
                <a:solidFill>
                  <a:schemeClr val="accent4"/>
                </a:solidFill>
                <a:latin typeface="Consolas" charset="0"/>
                <a:ea typeface="Consolas" charset="0"/>
                <a:cs typeface="Consolas" charset="0"/>
              </a:rPr>
              <a:t>&gt;..)</a:t>
            </a:r>
          </a:p>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a:t>
            </a:r>
            <a:r>
              <a:rPr lang="en-US" dirty="0" err="1" smtClean="0">
                <a:latin typeface="Consolas" charset="0"/>
                <a:ea typeface="Consolas" charset="0"/>
                <a:cs typeface="Consolas" charset="0"/>
              </a:rPr>
              <a:t>deriv</a:t>
            </a:r>
            <a:r>
              <a:rPr lang="en-US" dirty="0" smtClean="0">
                <a:latin typeface="Consolas" charset="0"/>
                <a:ea typeface="Consolas" charset="0"/>
                <a:cs typeface="Consolas" charset="0"/>
              </a:rPr>
              <a:t> it </a:t>
            </a:r>
            <a:r>
              <a:rPr lang="en-US" dirty="0">
                <a:latin typeface="Consolas" charset="0"/>
                <a:ea typeface="Consolas" charset="0"/>
                <a:cs typeface="Consolas" charset="0"/>
              </a:rPr>
              <a:t>'P</a:t>
            </a:r>
            <a:r>
              <a:rPr lang="en-US" dirty="0" smtClean="0">
                <a:latin typeface="Consolas" charset="0"/>
                <a:ea typeface="Consolas" charset="0"/>
                <a:cs typeface="Consolas" charset="0"/>
              </a:rPr>
              <a:t>'  </a:t>
            </a:r>
          </a:p>
          <a:p>
            <a:pPr marL="0" indent="0">
              <a:lnSpc>
                <a:spcPct val="100000"/>
              </a:lnSpc>
              <a:spcBef>
                <a:spcPts val="0"/>
              </a:spcBef>
              <a:buNone/>
            </a:pP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b:"PO</a:t>
            </a:r>
            <a:r>
              <a:rPr lang="en-US" dirty="0" smtClean="0">
                <a:solidFill>
                  <a:schemeClr val="accent4"/>
                </a:solidFill>
                <a:latin typeface="Consolas" charset="0"/>
                <a:ea typeface="Consolas" charset="0"/>
                <a:cs typeface="Consolas" charset="0"/>
              </a:rPr>
              <a:t>"&gt;</a:t>
            </a:r>
            <a:r>
              <a:rPr lang="en-US" dirty="0" err="1" smtClean="0">
                <a:solidFill>
                  <a:schemeClr val="accent4"/>
                </a:solidFill>
                <a:latin typeface="Consolas" charset="0"/>
                <a:ea typeface="Consolas" charset="0"/>
                <a:cs typeface="Consolas" charset="0"/>
              </a:rPr>
              <a:t>ε</a:t>
            </a:r>
            <a:r>
              <a:rPr lang="en-US" dirty="0">
                <a:solidFill>
                  <a:schemeClr val="accent4"/>
                </a:solidFill>
                <a:latin typeface="Consolas" charset="0"/>
                <a:ea typeface="Consolas" charset="0"/>
                <a:cs typeface="Consolas" charset="0"/>
              </a:rPr>
              <a:t>)(?</a:t>
            </a: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a:"P</a:t>
            </a:r>
            <a:r>
              <a:rPr lang="en-US" dirty="0" smtClean="0">
                <a:solidFill>
                  <a:schemeClr val="accent4"/>
                </a:solidFill>
                <a:latin typeface="Consolas" charset="0"/>
                <a:ea typeface="Consolas" charset="0"/>
                <a:cs typeface="Consolas" charset="0"/>
              </a:rPr>
              <a:t>"&gt;.)</a:t>
            </a:r>
          </a:p>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a:t>
            </a:r>
            <a:r>
              <a:rPr lang="en-US" dirty="0" err="1" smtClean="0">
                <a:latin typeface="Consolas" charset="0"/>
                <a:ea typeface="Consolas" charset="0"/>
                <a:cs typeface="Consolas" charset="0"/>
              </a:rPr>
              <a:t>deriv</a:t>
            </a:r>
            <a:r>
              <a:rPr lang="en-US" dirty="0" smtClean="0">
                <a:latin typeface="Consolas" charset="0"/>
                <a:ea typeface="Consolas" charset="0"/>
                <a:cs typeface="Consolas" charset="0"/>
              </a:rPr>
              <a:t> it </a:t>
            </a:r>
            <a:r>
              <a:rPr lang="en-US" dirty="0">
                <a:latin typeface="Consolas" charset="0"/>
                <a:ea typeface="Consolas" charset="0"/>
                <a:cs typeface="Consolas" charset="0"/>
              </a:rPr>
              <a:t>'L</a:t>
            </a:r>
            <a:r>
              <a:rPr lang="en-US" dirty="0" smtClean="0">
                <a:latin typeface="Consolas" charset="0"/>
                <a:ea typeface="Consolas" charset="0"/>
                <a:cs typeface="Consolas" charset="0"/>
              </a:rPr>
              <a:t>'  </a:t>
            </a:r>
          </a:p>
          <a:p>
            <a:pPr marL="0" indent="0">
              <a:lnSpc>
                <a:spcPct val="100000"/>
              </a:lnSpc>
              <a:spcBef>
                <a:spcPts val="0"/>
              </a:spcBef>
              <a:buNone/>
            </a:pP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b:"PO</a:t>
            </a:r>
            <a:r>
              <a:rPr lang="en-US" dirty="0" smtClean="0">
                <a:solidFill>
                  <a:schemeClr val="accent4"/>
                </a:solidFill>
                <a:latin typeface="Consolas" charset="0"/>
                <a:ea typeface="Consolas" charset="0"/>
                <a:cs typeface="Consolas" charset="0"/>
              </a:rPr>
              <a:t>"&gt;</a:t>
            </a:r>
            <a:r>
              <a:rPr lang="en-US" dirty="0" err="1" smtClean="0">
                <a:solidFill>
                  <a:schemeClr val="accent4"/>
                </a:solidFill>
                <a:latin typeface="Consolas" charset="0"/>
                <a:ea typeface="Consolas" charset="0"/>
                <a:cs typeface="Consolas" charset="0"/>
              </a:rPr>
              <a:t>ε</a:t>
            </a:r>
            <a:r>
              <a:rPr lang="en-US" dirty="0">
                <a:solidFill>
                  <a:schemeClr val="accent4"/>
                </a:solidFill>
                <a:latin typeface="Consolas" charset="0"/>
                <a:ea typeface="Consolas" charset="0"/>
                <a:cs typeface="Consolas" charset="0"/>
              </a:rPr>
              <a:t>)(?</a:t>
            </a: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a:"PL</a:t>
            </a:r>
            <a:r>
              <a:rPr lang="en-US" dirty="0" smtClean="0">
                <a:solidFill>
                  <a:schemeClr val="accent4"/>
                </a:solidFill>
                <a:latin typeface="Consolas" charset="0"/>
                <a:ea typeface="Consolas" charset="0"/>
                <a:cs typeface="Consolas" charset="0"/>
              </a:rPr>
              <a:t>"&gt;</a:t>
            </a:r>
            <a:r>
              <a:rPr lang="en-US" dirty="0" err="1" smtClean="0">
                <a:solidFill>
                  <a:schemeClr val="accent4"/>
                </a:solidFill>
                <a:latin typeface="Consolas" charset="0"/>
                <a:ea typeface="Consolas" charset="0"/>
                <a:cs typeface="Consolas" charset="0"/>
              </a:rPr>
              <a:t>ε</a:t>
            </a:r>
            <a:r>
              <a:rPr lang="en-US" dirty="0">
                <a:solidFill>
                  <a:schemeClr val="accent4"/>
                </a:solidFill>
                <a:latin typeface="Consolas" charset="0"/>
                <a:ea typeface="Consolas" charset="0"/>
                <a:cs typeface="Consolas" charset="0"/>
              </a:rPr>
              <a:t>)</a:t>
            </a:r>
          </a:p>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a:t>
            </a:r>
            <a:r>
              <a:rPr lang="en-US" dirty="0">
                <a:latin typeface="Consolas" charset="0"/>
                <a:ea typeface="Consolas" charset="0"/>
                <a:cs typeface="Consolas" charset="0"/>
              </a:rPr>
              <a:t>extract </a:t>
            </a:r>
            <a:r>
              <a:rPr lang="en-US" dirty="0" smtClean="0">
                <a:latin typeface="Consolas" charset="0"/>
                <a:ea typeface="Consolas" charset="0"/>
                <a:cs typeface="Consolas" charset="0"/>
              </a:rPr>
              <a:t>it</a:t>
            </a:r>
          </a:p>
          <a:p>
            <a:pPr marL="0" indent="0">
              <a:lnSpc>
                <a:spcPct val="100000"/>
              </a:lnSpc>
              <a:spcBef>
                <a:spcPts val="0"/>
              </a:spcBef>
              <a:buNone/>
            </a:pPr>
            <a:r>
              <a:rPr lang="en-US" dirty="0" smtClean="0">
                <a:latin typeface="Consolas" charset="0"/>
                <a:ea typeface="Consolas" charset="0"/>
                <a:cs typeface="Consolas" charset="0"/>
              </a:rPr>
              <a:t>Just </a:t>
            </a:r>
            <a:r>
              <a:rPr lang="en-US" dirty="0">
                <a:latin typeface="Consolas" charset="0"/>
                <a:ea typeface="Consolas" charset="0"/>
                <a:cs typeface="Consolas" charset="0"/>
              </a:rPr>
              <a:t>{a="</a:t>
            </a:r>
            <a:r>
              <a:rPr lang="en-US" dirty="0" err="1">
                <a:latin typeface="Consolas" charset="0"/>
                <a:ea typeface="Consolas" charset="0"/>
                <a:cs typeface="Consolas" charset="0"/>
              </a:rPr>
              <a:t>PL",b</a:t>
            </a:r>
            <a:r>
              <a:rPr lang="en-US" dirty="0">
                <a:latin typeface="Consolas" charset="0"/>
                <a:ea typeface="Consolas" charset="0"/>
                <a:cs typeface="Consolas" charset="0"/>
              </a:rPr>
              <a:t>="PO"}</a:t>
            </a:r>
          </a:p>
        </p:txBody>
      </p:sp>
    </p:spTree>
    <p:extLst>
      <p:ext uri="{BB962C8B-B14F-4D97-AF65-F5344CB8AC3E}">
        <p14:creationId xmlns:p14="http://schemas.microsoft.com/office/powerpoint/2010/main" val="314944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a:xfrm>
            <a:off x="1485902" y="867832"/>
            <a:ext cx="6172199" cy="3954671"/>
          </a:xfrm>
          <a:prstGeom prst="rect">
            <a:avLst/>
          </a:prstGeom>
        </p:spPr>
        <p:style>
          <a:lnRef idx="2">
            <a:schemeClr val="accent6"/>
          </a:lnRef>
          <a:fillRef idx="1">
            <a:schemeClr val="lt1"/>
          </a:fillRef>
          <a:effectRef idx="0">
            <a:schemeClr val="accent6"/>
          </a:effectRef>
          <a:fontRef idx="minor">
            <a:schemeClr val="dk1"/>
          </a:fontRef>
        </p:style>
        <p:txBody>
          <a:bodyPr vert="horz" lIns="68577" tIns="34289" rIns="68577" bIns="34289" rtlCol="0">
            <a:noAutofit/>
          </a:bodyPr>
          <a:lstStyle/>
          <a:p>
            <a:pPr marL="257162" indent="-260591" defTabSz="342883">
              <a:spcBef>
                <a:spcPts val="600"/>
              </a:spcBef>
              <a:defRPr/>
            </a:pPr>
            <a:r>
              <a:rPr lang="en-US" sz="1500">
                <a:latin typeface="Consolas"/>
                <a:ea typeface="Osaka"/>
                <a:cs typeface="Consolas"/>
              </a:rPr>
              <a:t>data Color = R | B </a:t>
            </a:r>
          </a:p>
          <a:p>
            <a:pPr marL="257162" indent="-260591" defTabSz="342883">
              <a:spcBef>
                <a:spcPts val="600"/>
              </a:spcBef>
              <a:defRPr/>
            </a:pPr>
            <a:r>
              <a:rPr lang="en-US" sz="1500">
                <a:latin typeface="Consolas"/>
                <a:ea typeface="Osaka"/>
                <a:cs typeface="Consolas"/>
              </a:rPr>
              <a:t>data Tree  = E | T Tree A Tree</a:t>
            </a:r>
          </a:p>
          <a:p>
            <a:pPr marL="257162" indent="-260591" defTabSz="342883">
              <a:spcBef>
                <a:spcPts val="600"/>
              </a:spcBef>
              <a:defRPr/>
            </a:pPr>
            <a:endParaRPr lang="en-US" sz="1500">
              <a:latin typeface="Consolas"/>
              <a:ea typeface="Osaka"/>
              <a:cs typeface="Consolas"/>
            </a:endParaRPr>
          </a:p>
          <a:p>
            <a:pPr marL="257162" indent="-260591" defTabSz="342883">
              <a:spcBef>
                <a:spcPts val="600"/>
              </a:spcBef>
              <a:defRPr/>
            </a:pPr>
            <a:r>
              <a:rPr lang="en-US" sz="1500">
                <a:latin typeface="Consolas"/>
                <a:ea typeface="Osaka"/>
                <a:cs typeface="Consolas"/>
              </a:rPr>
              <a:t>insert :: Tree -&gt; A -&gt; Tree                    </a:t>
            </a:r>
          </a:p>
          <a:p>
            <a:pPr marL="257162" indent="-260591" defTabSz="342883">
              <a:spcBef>
                <a:spcPts val="600"/>
              </a:spcBef>
              <a:defRPr/>
            </a:pPr>
            <a:r>
              <a:rPr lang="en-US" sz="1500">
                <a:latin typeface="Consolas"/>
                <a:ea typeface="Osaka"/>
                <a:cs typeface="Consolas"/>
              </a:rPr>
              <a:t>insert s x = </a:t>
            </a:r>
            <a:r>
              <a:rPr lang="en-US" sz="1500">
                <a:solidFill>
                  <a:srgbClr val="FFFFFF"/>
                </a:solidFill>
                <a:latin typeface="Consolas"/>
                <a:ea typeface="Osaka"/>
                <a:cs typeface="Consolas"/>
              </a:rPr>
              <a:t>blacken (</a:t>
            </a:r>
            <a:r>
              <a:rPr lang="en-US" sz="1500">
                <a:latin typeface="Consolas"/>
                <a:ea typeface="Osaka"/>
                <a:cs typeface="Consolas"/>
              </a:rPr>
              <a:t>ins s</a:t>
            </a:r>
            <a:r>
              <a:rPr lang="en-US" sz="1500">
                <a:solidFill>
                  <a:srgbClr val="FFFFFF"/>
                </a:solidFill>
                <a:latin typeface="Consolas"/>
                <a:ea typeface="Osaka"/>
                <a:cs typeface="Consolas"/>
              </a:rPr>
              <a:t>) </a:t>
            </a:r>
          </a:p>
          <a:p>
            <a:pPr marL="257162" indent="-260591" defTabSz="342883">
              <a:spcBef>
                <a:spcPts val="600"/>
              </a:spcBef>
              <a:defRPr/>
            </a:pPr>
            <a:r>
              <a:rPr lang="en-US" sz="1500">
                <a:latin typeface="Consolas"/>
                <a:ea typeface="Osaka"/>
                <a:cs typeface="Consolas"/>
              </a:rPr>
              <a:t>   </a:t>
            </a:r>
            <a:r>
              <a:rPr lang="en-US" sz="1500" b="1">
                <a:latin typeface="Consolas"/>
                <a:ea typeface="Osaka"/>
                <a:cs typeface="Consolas"/>
              </a:rPr>
              <a:t>where </a:t>
            </a:r>
            <a:r>
              <a:rPr lang="en-US" sz="1500">
                <a:latin typeface="Consolas"/>
                <a:ea typeface="Osaka"/>
                <a:cs typeface="Consolas"/>
              </a:rPr>
              <a:t>ins E = T R E x E</a:t>
            </a:r>
          </a:p>
          <a:p>
            <a:pPr marL="257162" indent="-260591" defTabSz="342883">
              <a:spcBef>
                <a:spcPts val="600"/>
              </a:spcBef>
              <a:defRPr/>
            </a:pPr>
            <a:r>
              <a:rPr lang="en-US" sz="1500">
                <a:latin typeface="Consolas"/>
                <a:ea typeface="Osaka"/>
                <a:cs typeface="Consolas"/>
              </a:rPr>
              <a:t>         ins s@(T color a y b) </a:t>
            </a:r>
          </a:p>
          <a:p>
            <a:pPr marL="257162" indent="-260591" defTabSz="342883">
              <a:spcBef>
                <a:spcPts val="600"/>
              </a:spcBef>
              <a:defRPr/>
            </a:pPr>
            <a:r>
              <a:rPr lang="en-US" sz="1500">
                <a:latin typeface="Consolas"/>
                <a:ea typeface="Osaka"/>
                <a:cs typeface="Consolas"/>
              </a:rPr>
              <a:t>             | x &lt; y     = </a:t>
            </a:r>
            <a:r>
              <a:rPr lang="en-US" sz="1500">
                <a:solidFill>
                  <a:schemeClr val="bg1"/>
                </a:solidFill>
                <a:latin typeface="Consolas"/>
                <a:ea typeface="Osaka"/>
                <a:cs typeface="Consolas"/>
              </a:rPr>
              <a:t>balance</a:t>
            </a:r>
            <a:r>
              <a:rPr lang="en-US" sz="1500">
                <a:latin typeface="Consolas"/>
                <a:ea typeface="Osaka"/>
                <a:cs typeface="Consolas"/>
              </a:rPr>
              <a:t> color (ins a) y b</a:t>
            </a:r>
          </a:p>
          <a:p>
            <a:pPr marL="257162" indent="-260591" defTabSz="342883">
              <a:spcBef>
                <a:spcPts val="600"/>
              </a:spcBef>
              <a:defRPr/>
            </a:pPr>
            <a:r>
              <a:rPr lang="en-US" sz="1500">
                <a:latin typeface="Consolas"/>
                <a:ea typeface="Osaka"/>
                <a:cs typeface="Consolas"/>
              </a:rPr>
              <a:t>             | x &gt; y     = </a:t>
            </a:r>
            <a:r>
              <a:rPr lang="en-US" sz="1500">
                <a:solidFill>
                  <a:srgbClr val="FFFFFF"/>
                </a:solidFill>
                <a:latin typeface="Consolas"/>
                <a:ea typeface="Osaka"/>
                <a:cs typeface="Consolas"/>
              </a:rPr>
              <a:t>balance</a:t>
            </a:r>
            <a:r>
              <a:rPr lang="en-US" sz="1500">
                <a:latin typeface="Consolas"/>
                <a:ea typeface="Osaka"/>
                <a:cs typeface="Consolas"/>
              </a:rPr>
              <a:t> color a y (ins b)</a:t>
            </a:r>
          </a:p>
          <a:p>
            <a:pPr marL="257162" indent="-260591" defTabSz="342883">
              <a:spcBef>
                <a:spcPts val="600"/>
              </a:spcBef>
              <a:defRPr/>
            </a:pPr>
            <a:r>
              <a:rPr lang="en-US" sz="1500">
                <a:latin typeface="Consolas"/>
                <a:ea typeface="Osaka"/>
                <a:cs typeface="Consolas"/>
              </a:rPr>
              <a:t>             | otherwise = s</a:t>
            </a:r>
          </a:p>
          <a:p>
            <a:pPr marL="257162" indent="-260591" defTabSz="342883">
              <a:spcBef>
                <a:spcPts val="600"/>
              </a:spcBef>
              <a:defRPr/>
            </a:pPr>
            <a:r>
              <a:rPr lang="en-US" sz="1500">
                <a:latin typeface="Consolas"/>
                <a:ea typeface="Osaka"/>
                <a:cs typeface="Consolas"/>
              </a:rPr>
              <a:t>         </a:t>
            </a:r>
            <a:r>
              <a:rPr lang="en-US" sz="1500">
                <a:solidFill>
                  <a:srgbClr val="FFFFFF"/>
                </a:solidFill>
                <a:latin typeface="Consolas"/>
                <a:ea typeface="Osaka"/>
                <a:cs typeface="Consolas"/>
              </a:rPr>
              <a:t>blacken (T _ a x b) = T B a x b</a:t>
            </a:r>
            <a:endParaRPr lang="en-US" sz="1500" dirty="0">
              <a:solidFill>
                <a:srgbClr val="FFFFFF"/>
              </a:solidFill>
              <a:latin typeface="Consolas"/>
              <a:ea typeface="Osaka"/>
              <a:cs typeface="Consolas"/>
            </a:endParaRPr>
          </a:p>
        </p:txBody>
      </p:sp>
      <p:sp>
        <p:nvSpPr>
          <p:cNvPr id="2" name="Title 1"/>
          <p:cNvSpPr>
            <a:spLocks noGrp="1"/>
          </p:cNvSpPr>
          <p:nvPr>
            <p:ph type="title"/>
          </p:nvPr>
        </p:nvSpPr>
        <p:spPr/>
        <p:txBody>
          <a:bodyPr/>
          <a:lstStyle/>
          <a:p>
            <a:r>
              <a:rPr lang="en-US" dirty="0" smtClean="0"/>
              <a:t>Regular Expression Derivatives w/ matching</a:t>
            </a:r>
            <a:endParaRPr lang="en-US" dirty="0"/>
          </a:p>
        </p:txBody>
      </p:sp>
      <p:sp>
        <p:nvSpPr>
          <p:cNvPr id="3" name="Content Placeholder 2"/>
          <p:cNvSpPr>
            <a:spLocks noGrp="1"/>
          </p:cNvSpPr>
          <p:nvPr>
            <p:ph idx="1"/>
          </p:nvPr>
        </p:nvSpPr>
        <p:spPr>
          <a:xfrm>
            <a:off x="1485901" y="867832"/>
            <a:ext cx="6172199" cy="3954671"/>
          </a:xfrm>
          <a:ln>
            <a:solidFill>
              <a:schemeClr val="accent1"/>
            </a:solidFill>
          </a:ln>
        </p:spPr>
        <p:style>
          <a:lnRef idx="2">
            <a:schemeClr val="accent6"/>
          </a:lnRef>
          <a:fillRef idx="1">
            <a:schemeClr val="lt1"/>
          </a:fillRef>
          <a:effectRef idx="0">
            <a:schemeClr val="accent6"/>
          </a:effectRef>
          <a:fontRef idx="minor">
            <a:schemeClr val="dk1"/>
          </a:fontRef>
        </p:style>
        <p:txBody>
          <a:bodyPr>
            <a:noAutofit/>
          </a:bodyPr>
          <a:lstStyle/>
          <a:p>
            <a:pPr>
              <a:buNone/>
            </a:pPr>
            <a:r>
              <a:rPr lang="en-US" sz="1500" dirty="0">
                <a:latin typeface="Consolas"/>
                <a:ea typeface="Osaka"/>
                <a:cs typeface="Consolas"/>
              </a:rPr>
              <a:t>match :: R -&gt; String -&gt; Bool</a:t>
            </a:r>
          </a:p>
          <a:p>
            <a:pPr>
              <a:buNone/>
            </a:pPr>
            <a:r>
              <a:rPr lang="en-US" sz="1500" dirty="0">
                <a:latin typeface="Consolas"/>
                <a:ea typeface="Osaka"/>
                <a:cs typeface="Consolas"/>
              </a:rPr>
              <a:t>match r w = </a:t>
            </a:r>
            <a:r>
              <a:rPr lang="en-US" sz="1500" dirty="0">
                <a:solidFill>
                  <a:srgbClr val="FF0000"/>
                </a:solidFill>
                <a:latin typeface="Consolas"/>
                <a:ea typeface="Osaka"/>
                <a:cs typeface="Consolas"/>
              </a:rPr>
              <a:t>extract</a:t>
            </a:r>
            <a:r>
              <a:rPr lang="en-US" sz="1500" dirty="0">
                <a:latin typeface="Consolas"/>
                <a:ea typeface="Osaka"/>
                <a:cs typeface="Consolas"/>
              </a:rPr>
              <a:t> (</a:t>
            </a:r>
            <a:r>
              <a:rPr lang="en-US" sz="1500" dirty="0" err="1">
                <a:latin typeface="Consolas"/>
                <a:ea typeface="Osaka"/>
                <a:cs typeface="Consolas"/>
              </a:rPr>
              <a:t>foldl</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 w)</a:t>
            </a:r>
          </a:p>
          <a:p>
            <a:pPr>
              <a:buNone/>
            </a:pPr>
            <a:endParaRPr lang="en-US" sz="1500" dirty="0">
              <a:latin typeface="Consolas"/>
              <a:ea typeface="Osaka"/>
              <a:cs typeface="Consolas"/>
            </a:endParaRPr>
          </a:p>
          <a:p>
            <a:pPr>
              <a:buNone/>
            </a:pPr>
            <a:r>
              <a:rPr lang="en-US" sz="1500" dirty="0" err="1">
                <a:latin typeface="Consolas"/>
                <a:ea typeface="Osaka"/>
                <a:cs typeface="Consolas"/>
              </a:rPr>
              <a:t>deriv</a:t>
            </a:r>
            <a:r>
              <a:rPr lang="en-US" sz="1500" dirty="0">
                <a:latin typeface="Consolas"/>
                <a:ea typeface="Osaka"/>
                <a:cs typeface="Consolas"/>
              </a:rPr>
              <a:t> :: R -&gt; Char -&gt; R </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Rchar</a:t>
            </a:r>
            <a:r>
              <a:rPr lang="en-US" sz="1500" dirty="0">
                <a:solidFill>
                  <a:schemeClr val="accent4"/>
                </a:solidFill>
                <a:latin typeface="Consolas"/>
                <a:ea typeface="Osaka"/>
                <a:cs typeface="Consolas"/>
              </a:rPr>
              <a:t> </a:t>
            </a:r>
            <a:r>
              <a:rPr lang="en-US" sz="1500" dirty="0">
                <a:latin typeface="Consolas"/>
                <a:ea typeface="Osaka"/>
                <a:cs typeface="Consolas"/>
              </a:rPr>
              <a:t>s)     c | c == s = </a:t>
            </a:r>
            <a:r>
              <a:rPr lang="en-US" sz="1500" dirty="0" err="1">
                <a:latin typeface="Consolas"/>
                <a:ea typeface="Osaka"/>
                <a:cs typeface="Consolas"/>
              </a:rPr>
              <a:t>rempty</a:t>
            </a:r>
            <a:r>
              <a:rPr lang="en-US" sz="1500" dirty="0">
                <a:latin typeface="Consolas"/>
                <a:ea typeface="Osaka"/>
                <a:cs typeface="Consolas"/>
              </a:rPr>
              <a:t> </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 </a:t>
            </a:r>
          </a:p>
          <a:p>
            <a:pPr>
              <a:buNone/>
            </a:pPr>
            <a:r>
              <a:rPr lang="en-US" sz="1500" dirty="0">
                <a:latin typeface="Consolas"/>
                <a:ea typeface="Osaka"/>
                <a:cs typeface="Consolas"/>
              </a:rPr>
              <a:t>   </a:t>
            </a:r>
            <a:r>
              <a:rPr lang="en-US" sz="1500" dirty="0" err="1">
                <a:latin typeface="Consolas"/>
                <a:ea typeface="Osaka"/>
                <a:cs typeface="Consolas"/>
              </a:rPr>
              <a:t>ralt</a:t>
            </a:r>
            <a:r>
              <a:rPr lang="en-US" sz="1500" dirty="0">
                <a:latin typeface="Consolas"/>
                <a:ea typeface="Osaka"/>
                <a:cs typeface="Consolas"/>
              </a:rPr>
              <a:t> (</a:t>
            </a:r>
            <a:r>
              <a:rPr lang="en-US" sz="1500" dirty="0" err="1">
                <a:latin typeface="Consolas"/>
                <a:ea typeface="Osaka"/>
                <a:cs typeface="Consolas"/>
              </a:rPr>
              <a:t>rseq</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r2) </a:t>
            </a:r>
          </a:p>
          <a:p>
            <a:pPr>
              <a:buNone/>
            </a:pPr>
            <a:r>
              <a:rPr lang="en-US" sz="1500" dirty="0">
                <a:latin typeface="Consolas"/>
                <a:ea typeface="Osaka"/>
                <a:cs typeface="Consolas"/>
              </a:rPr>
              <a:t>        (</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markEmpty</a:t>
            </a:r>
            <a:r>
              <a:rPr lang="en-US" sz="1500" dirty="0">
                <a:solidFill>
                  <a:srgbClr val="FF0000"/>
                </a:solidFill>
                <a:latin typeface="Consolas"/>
                <a:ea typeface="Osaka"/>
                <a:cs typeface="Consolas"/>
              </a:rPr>
              <a:t> r1)</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r2 c)) </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rseq</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r2</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Ralt</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ralt</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a:t>
            </a:r>
            <a:r>
              <a:rPr lang="en-US" sz="1500" dirty="0" err="1">
                <a:latin typeface="Consolas"/>
                <a:ea typeface="Osaka"/>
                <a:cs typeface="Consolas"/>
              </a:rPr>
              <a:t>deriv</a:t>
            </a:r>
            <a:r>
              <a:rPr lang="en-US" sz="1500" dirty="0">
                <a:latin typeface="Consolas"/>
                <a:ea typeface="Osaka"/>
                <a:cs typeface="Consolas"/>
              </a:rPr>
              <a:t> r2 c)</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Rstar</a:t>
            </a:r>
            <a:r>
              <a:rPr lang="en-US" sz="1500" dirty="0">
                <a:solidFill>
                  <a:schemeClr val="accent4"/>
                </a:solidFill>
                <a:latin typeface="Consolas"/>
                <a:ea typeface="Osaka"/>
                <a:cs typeface="Consolas"/>
              </a:rPr>
              <a:t> </a:t>
            </a:r>
            <a:r>
              <a:rPr lang="en-US" sz="1500" dirty="0">
                <a:latin typeface="Consolas"/>
                <a:ea typeface="Osaka"/>
                <a:cs typeface="Consolas"/>
              </a:rPr>
              <a:t>r)     c = </a:t>
            </a:r>
            <a:r>
              <a:rPr lang="en-US" sz="1500" dirty="0" err="1">
                <a:latin typeface="Consolas"/>
                <a:ea typeface="Osaka"/>
                <a:cs typeface="Consolas"/>
              </a:rPr>
              <a:t>rseq</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 c) (</a:t>
            </a:r>
            <a:r>
              <a:rPr lang="en-US" sz="1500" dirty="0" err="1">
                <a:latin typeface="Consolas"/>
                <a:ea typeface="Osaka"/>
                <a:cs typeface="Consolas"/>
              </a:rPr>
              <a:t>rstar</a:t>
            </a:r>
            <a:r>
              <a:rPr lang="en-US" sz="1500" dirty="0">
                <a:latin typeface="Consolas"/>
                <a:ea typeface="Osaka"/>
                <a:cs typeface="Consolas"/>
              </a:rPr>
              <a:t> r)</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w r) c =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a:t>
            </a:r>
            <a:r>
              <a:rPr lang="en-US" sz="1500" dirty="0">
                <a:solidFill>
                  <a:srgbClr val="FF0000"/>
                </a:solidFill>
                <a:latin typeface="Consolas"/>
                <a:ea typeface="Osaka"/>
                <a:cs typeface="Consolas"/>
              </a:rPr>
              <a:t>(w ++ [c])</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 c)</a:t>
            </a:r>
          </a:p>
          <a:p>
            <a:pPr>
              <a:buNone/>
            </a:pPr>
            <a:r>
              <a:rPr lang="en-US" sz="1500" dirty="0" err="1">
                <a:latin typeface="Consolas"/>
                <a:ea typeface="Osaka"/>
                <a:cs typeface="Consolas"/>
              </a:rPr>
              <a:t>deriv</a:t>
            </a:r>
            <a:r>
              <a:rPr lang="en-US" sz="1500" dirty="0">
                <a:latin typeface="Consolas"/>
                <a:ea typeface="Osaka"/>
                <a:cs typeface="Consolas"/>
              </a:rPr>
              <a:t> _             c = </a:t>
            </a:r>
            <a:r>
              <a:rPr lang="en-US" sz="1500" dirty="0" err="1">
                <a:latin typeface="Consolas"/>
                <a:ea typeface="Osaka"/>
                <a:cs typeface="Consolas"/>
              </a:rPr>
              <a:t>Rvoid</a:t>
            </a:r>
            <a:endParaRPr lang="en-US" sz="1500" dirty="0">
              <a:latin typeface="Consolas"/>
              <a:ea typeface="Osaka"/>
              <a:cs typeface="Consolas"/>
            </a:endParaRPr>
          </a:p>
        </p:txBody>
      </p:sp>
      <p:sp>
        <p:nvSpPr>
          <p:cNvPr id="6" name="TextBox 5"/>
          <p:cNvSpPr txBox="1"/>
          <p:nvPr/>
        </p:nvSpPr>
        <p:spPr>
          <a:xfrm>
            <a:off x="5804587" y="1576177"/>
            <a:ext cx="2042650" cy="101566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en-US" sz="1500" dirty="0">
                <a:latin typeface="Gill Sans Regular" charset="0"/>
              </a:rPr>
              <a:t>Smart constructors optimize new </a:t>
            </a:r>
            <a:r>
              <a:rPr lang="en-US" sz="1500" dirty="0" err="1">
                <a:latin typeface="Gill Sans Regular" charset="0"/>
              </a:rPr>
              <a:t>regexp</a:t>
            </a:r>
            <a:endParaRPr lang="en-US" sz="1500" dirty="0">
              <a:latin typeface="Gill Sans Regular" charset="0"/>
            </a:endParaRPr>
          </a:p>
          <a:p>
            <a:r>
              <a:rPr lang="en-US" sz="1500" dirty="0">
                <a:latin typeface="Gill Sans Regular" charset="0"/>
              </a:rPr>
              <a:t>on the fly, only keeping marked strings</a:t>
            </a:r>
          </a:p>
        </p:txBody>
      </p:sp>
    </p:spTree>
    <p:extLst>
      <p:ext uri="{BB962C8B-B14F-4D97-AF65-F5344CB8AC3E}">
        <p14:creationId xmlns:p14="http://schemas.microsoft.com/office/powerpoint/2010/main" val="49937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Derivatives with types, almost</a:t>
            </a:r>
            <a:endParaRPr lang="en-US" dirty="0"/>
          </a:p>
        </p:txBody>
      </p:sp>
      <p:sp>
        <p:nvSpPr>
          <p:cNvPr id="3" name="Content Placeholder 2"/>
          <p:cNvSpPr>
            <a:spLocks noGrp="1"/>
          </p:cNvSpPr>
          <p:nvPr>
            <p:ph idx="1"/>
          </p:nvPr>
        </p:nvSpPr>
        <p:spPr>
          <a:ln>
            <a:solidFill>
              <a:schemeClr val="accent1"/>
            </a:solidFill>
          </a:ln>
        </p:spPr>
        <p:style>
          <a:lnRef idx="2">
            <a:schemeClr val="accent6"/>
          </a:lnRef>
          <a:fillRef idx="1">
            <a:schemeClr val="lt1"/>
          </a:fillRef>
          <a:effectRef idx="0">
            <a:schemeClr val="accent6"/>
          </a:effectRef>
          <a:fontRef idx="minor">
            <a:schemeClr val="dk1"/>
          </a:fontRef>
        </p:style>
        <p:txBody>
          <a:bodyPr>
            <a:noAutofit/>
          </a:bodyPr>
          <a:lstStyle/>
          <a:p>
            <a:pPr>
              <a:buNone/>
            </a:pPr>
            <a:r>
              <a:rPr lang="en-US" sz="1500" dirty="0" err="1">
                <a:latin typeface="Consolas"/>
                <a:ea typeface="Osaka"/>
                <a:cs typeface="Consolas"/>
              </a:rPr>
              <a:t>deriv</a:t>
            </a:r>
            <a:r>
              <a:rPr lang="en-US" sz="1500" dirty="0">
                <a:latin typeface="Consolas"/>
                <a:ea typeface="Osaka"/>
                <a:cs typeface="Consolas"/>
              </a:rPr>
              <a:t> :: R </a:t>
            </a:r>
            <a:r>
              <a:rPr lang="en-US" sz="1500" dirty="0">
                <a:solidFill>
                  <a:srgbClr val="FF0000"/>
                </a:solidFill>
                <a:latin typeface="Consolas"/>
                <a:ea typeface="Osaka"/>
                <a:cs typeface="Consolas"/>
              </a:rPr>
              <a:t>s</a:t>
            </a:r>
            <a:r>
              <a:rPr lang="en-US" sz="1500" dirty="0">
                <a:latin typeface="Consolas"/>
                <a:ea typeface="Osaka"/>
                <a:cs typeface="Consolas"/>
              </a:rPr>
              <a:t> -&gt; Char -&gt; R </a:t>
            </a:r>
            <a:r>
              <a:rPr lang="en-US" sz="1500" dirty="0">
                <a:solidFill>
                  <a:srgbClr val="FF0000"/>
                </a:solidFill>
                <a:latin typeface="Consolas"/>
                <a:ea typeface="Osaka"/>
                <a:cs typeface="Consolas"/>
              </a:rPr>
              <a:t>s</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Rchar</a:t>
            </a:r>
            <a:r>
              <a:rPr lang="en-US" sz="1500" dirty="0">
                <a:solidFill>
                  <a:schemeClr val="accent4"/>
                </a:solidFill>
                <a:latin typeface="Consolas"/>
                <a:ea typeface="Osaka"/>
                <a:cs typeface="Consolas"/>
              </a:rPr>
              <a:t> </a:t>
            </a:r>
            <a:r>
              <a:rPr lang="en-US" sz="1500" dirty="0">
                <a:latin typeface="Consolas"/>
                <a:ea typeface="Osaka"/>
                <a:cs typeface="Consolas"/>
              </a:rPr>
              <a:t>s)     c | c == s = </a:t>
            </a:r>
            <a:r>
              <a:rPr lang="en-US" sz="1500" dirty="0" err="1">
                <a:latin typeface="Consolas"/>
                <a:ea typeface="Osaka"/>
                <a:cs typeface="Consolas"/>
              </a:rPr>
              <a:t>rempty</a:t>
            </a:r>
            <a:endParaRPr lang="en-US" sz="1500" dirty="0">
              <a:latin typeface="Consolas"/>
              <a:ea typeface="Osaka"/>
              <a:cs typeface="Consolas"/>
            </a:endParaRP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a:t>
            </a:r>
          </a:p>
          <a:p>
            <a:pPr>
              <a:buNone/>
            </a:pPr>
            <a:r>
              <a:rPr lang="en-US" sz="1500" dirty="0">
                <a:latin typeface="Consolas"/>
                <a:ea typeface="Osaka"/>
                <a:cs typeface="Consolas"/>
              </a:rPr>
              <a:t>  </a:t>
            </a:r>
            <a:r>
              <a:rPr lang="en-US" sz="1500" dirty="0" err="1">
                <a:solidFill>
                  <a:srgbClr val="FF0000"/>
                </a:solidFill>
                <a:latin typeface="Consolas"/>
                <a:ea typeface="Osaka"/>
                <a:cs typeface="Consolas"/>
              </a:rPr>
              <a:t>ralt</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r1 c) r2)</a:t>
            </a:r>
            <a:r>
              <a:rPr lang="en-US" sz="1500" dirty="0">
                <a:solidFill>
                  <a:schemeClr val="tx1"/>
                </a:solidFill>
                <a:latin typeface="Consolas"/>
                <a:ea typeface="Osaka"/>
                <a:cs typeface="Consolas"/>
              </a:rPr>
              <a:t> </a:t>
            </a:r>
            <a:r>
              <a:rPr lang="en-US" sz="1500" dirty="0">
                <a:solidFill>
                  <a:schemeClr val="accent1"/>
                </a:solidFill>
                <a:latin typeface="Consolas"/>
                <a:ea typeface="Osaka"/>
                <a:cs typeface="Consolas"/>
              </a:rPr>
              <a:t>-- needs: </a:t>
            </a:r>
            <a:r>
              <a:rPr lang="en-US" sz="1500" dirty="0">
                <a:solidFill>
                  <a:schemeClr val="accent1"/>
                </a:solidFill>
                <a:latin typeface="Consolas" charset="0"/>
                <a:ea typeface="Consolas" charset="0"/>
                <a:cs typeface="Consolas" charset="0"/>
              </a:rPr>
              <a:t>s ~ Alt s s</a:t>
            </a:r>
            <a:endParaRPr lang="en-US" sz="1500" dirty="0">
              <a:solidFill>
                <a:schemeClr val="accent1"/>
              </a:solidFill>
              <a:latin typeface="Consolas"/>
              <a:ea typeface="Osaka"/>
              <a:cs typeface="Consolas"/>
            </a:endParaRPr>
          </a:p>
          <a:p>
            <a:pPr>
              <a:buNone/>
            </a:pPr>
            <a:r>
              <a:rPr lang="en-US" sz="1500" dirty="0">
                <a:latin typeface="Consolas"/>
                <a:ea typeface="Osaka"/>
                <a:cs typeface="Consolas"/>
              </a:rPr>
              <a:t>       </a:t>
            </a:r>
            <a:r>
              <a:rPr lang="en-US" sz="1500" dirty="0">
                <a:solidFill>
                  <a:srgbClr val="FF0000"/>
                </a:solidFill>
                <a:latin typeface="Consolas"/>
                <a:ea typeface="Osaka"/>
                <a:cs typeface="Consolas"/>
              </a:rPr>
              <a:t>(</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markEmpty</a:t>
            </a:r>
            <a:r>
              <a:rPr lang="en-US" sz="1500" dirty="0">
                <a:solidFill>
                  <a:srgbClr val="FF0000"/>
                </a:solidFill>
                <a:latin typeface="Consolas"/>
                <a:ea typeface="Osaka"/>
                <a:cs typeface="Consolas"/>
              </a:rPr>
              <a:t> r1)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r2 c))</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rseq</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r2</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Ralt</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ralt</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a:t>
            </a:r>
            <a:r>
              <a:rPr lang="en-US" sz="1500" dirty="0" err="1">
                <a:latin typeface="Consolas"/>
                <a:ea typeface="Osaka"/>
                <a:cs typeface="Consolas"/>
              </a:rPr>
              <a:t>deriv</a:t>
            </a:r>
            <a:r>
              <a:rPr lang="en-US" sz="1500" dirty="0">
                <a:latin typeface="Consolas"/>
                <a:ea typeface="Osaka"/>
                <a:cs typeface="Consolas"/>
              </a:rPr>
              <a:t> r2 c)</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Rstar</a:t>
            </a:r>
            <a:r>
              <a:rPr lang="en-US" sz="1500" dirty="0">
                <a:solidFill>
                  <a:schemeClr val="accent4"/>
                </a:solidFill>
                <a:latin typeface="Consolas"/>
                <a:ea typeface="Osaka"/>
                <a:cs typeface="Consolas"/>
              </a:rPr>
              <a:t> </a:t>
            </a:r>
            <a:r>
              <a:rPr lang="en-US" sz="1500" dirty="0">
                <a:latin typeface="Consolas"/>
                <a:ea typeface="Osaka"/>
                <a:cs typeface="Consolas"/>
              </a:rPr>
              <a:t>r)     c = </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 c) (</a:t>
            </a:r>
            <a:r>
              <a:rPr lang="en-US" sz="1500" dirty="0" err="1">
                <a:solidFill>
                  <a:srgbClr val="FF0000"/>
                </a:solidFill>
                <a:latin typeface="Consolas"/>
                <a:ea typeface="Osaka"/>
                <a:cs typeface="Consolas"/>
              </a:rPr>
              <a:t>rstar</a:t>
            </a:r>
            <a:r>
              <a:rPr lang="en-US" sz="1500" dirty="0">
                <a:solidFill>
                  <a:srgbClr val="FF0000"/>
                </a:solidFill>
                <a:latin typeface="Consolas"/>
                <a:ea typeface="Osaka"/>
                <a:cs typeface="Consolas"/>
              </a:rPr>
              <a:t> r)</a:t>
            </a:r>
          </a:p>
          <a:p>
            <a:pPr>
              <a:buNone/>
            </a:pPr>
            <a:r>
              <a:rPr lang="en-US" sz="1500" dirty="0">
                <a:solidFill>
                  <a:schemeClr val="tx1"/>
                </a:solidFill>
                <a:latin typeface="Consolas"/>
                <a:ea typeface="Osaka"/>
                <a:cs typeface="Consolas"/>
              </a:rPr>
              <a:t> </a:t>
            </a:r>
            <a:r>
              <a:rPr lang="en-US" sz="1500" dirty="0">
                <a:solidFill>
                  <a:schemeClr val="accent1"/>
                </a:solidFill>
                <a:latin typeface="Consolas"/>
                <a:ea typeface="Osaka"/>
                <a:cs typeface="Consolas"/>
              </a:rPr>
              <a:t> -- needs: </a:t>
            </a:r>
            <a:r>
              <a:rPr lang="en-US" sz="1500" dirty="0">
                <a:solidFill>
                  <a:schemeClr val="accent1"/>
                </a:solidFill>
                <a:latin typeface="Consolas" charset="0"/>
                <a:ea typeface="Consolas" charset="0"/>
                <a:cs typeface="Consolas" charset="0"/>
              </a:rPr>
              <a:t>Merge s (Repeat s) ~ Repeat s</a:t>
            </a:r>
            <a:endParaRPr lang="en-US" sz="1500" dirty="0">
              <a:solidFill>
                <a:schemeClr val="accent1"/>
              </a:solidFill>
              <a:latin typeface="Consolas"/>
              <a:ea typeface="Osaka"/>
              <a:cs typeface="Consolas"/>
            </a:endParaRP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w r) c =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(w ++ [c]) (</a:t>
            </a:r>
            <a:r>
              <a:rPr lang="en-US" sz="1500" dirty="0" err="1">
                <a:latin typeface="Consolas"/>
                <a:ea typeface="Osaka"/>
                <a:cs typeface="Consolas"/>
              </a:rPr>
              <a:t>deriv</a:t>
            </a:r>
            <a:r>
              <a:rPr lang="en-US" sz="1500" dirty="0">
                <a:latin typeface="Consolas"/>
                <a:ea typeface="Osaka"/>
                <a:cs typeface="Consolas"/>
              </a:rPr>
              <a:t> r c)</a:t>
            </a:r>
          </a:p>
          <a:p>
            <a:pPr>
              <a:buNone/>
            </a:pPr>
            <a:r>
              <a:rPr lang="en-US" sz="1500" dirty="0" err="1">
                <a:latin typeface="Consolas"/>
                <a:ea typeface="Osaka"/>
                <a:cs typeface="Consolas"/>
              </a:rPr>
              <a:t>deriv</a:t>
            </a:r>
            <a:r>
              <a:rPr lang="en-US" sz="1500" dirty="0">
                <a:latin typeface="Consolas"/>
                <a:ea typeface="Osaka"/>
                <a:cs typeface="Consolas"/>
              </a:rPr>
              <a:t> _             c = </a:t>
            </a:r>
            <a:r>
              <a:rPr lang="en-US" sz="1500" dirty="0" err="1">
                <a:solidFill>
                  <a:schemeClr val="accent4"/>
                </a:solidFill>
                <a:latin typeface="Consolas"/>
                <a:ea typeface="Osaka"/>
                <a:cs typeface="Consolas"/>
              </a:rPr>
              <a:t>Rvoid</a:t>
            </a:r>
            <a:endParaRPr lang="en-US" sz="1500" dirty="0">
              <a:solidFill>
                <a:schemeClr val="accent4"/>
              </a:solidFill>
              <a:latin typeface="Consolas"/>
              <a:ea typeface="Osaka"/>
              <a:cs typeface="Consolas"/>
            </a:endParaRPr>
          </a:p>
          <a:p>
            <a:pPr>
              <a:buNone/>
            </a:pPr>
            <a:endParaRPr lang="en-US" sz="1500" dirty="0">
              <a:latin typeface="Consolas"/>
              <a:ea typeface="Osaka"/>
              <a:cs typeface="Consolas"/>
            </a:endParaRPr>
          </a:p>
        </p:txBody>
      </p:sp>
    </p:spTree>
    <p:extLst>
      <p:ext uri="{BB962C8B-B14F-4D97-AF65-F5344CB8AC3E}">
        <p14:creationId xmlns:p14="http://schemas.microsoft.com/office/powerpoint/2010/main" val="62772369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Equality constraints to the rescue (again)</a:t>
            </a:r>
            <a:endParaRPr lang="en-US" dirty="0"/>
          </a:p>
        </p:txBody>
      </p:sp>
      <p:sp>
        <p:nvSpPr>
          <p:cNvPr id="3" name="Content Placeholder 2"/>
          <p:cNvSpPr>
            <a:spLocks noGrp="1"/>
          </p:cNvSpPr>
          <p:nvPr>
            <p:ph idx="1"/>
          </p:nvPr>
        </p:nvSpPr>
        <p:spPr>
          <a:ln>
            <a:solidFill>
              <a:schemeClr val="accent1"/>
            </a:solid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1350" dirty="0">
                <a:solidFill>
                  <a:schemeClr val="accent3"/>
                </a:solidFill>
                <a:latin typeface="Consolas"/>
                <a:ea typeface="Osaka"/>
                <a:cs typeface="Consolas"/>
              </a:rPr>
              <a:t>class</a:t>
            </a:r>
            <a:r>
              <a:rPr lang="en-US" sz="1350" dirty="0">
                <a:latin typeface="Consolas"/>
                <a:ea typeface="Osaka"/>
                <a:cs typeface="Consolas"/>
              </a:rPr>
              <a:t> (</a:t>
            </a:r>
            <a:r>
              <a:rPr lang="en-US" sz="1350" dirty="0">
                <a:latin typeface="Consolas" charset="0"/>
                <a:ea typeface="Consolas" charset="0"/>
                <a:cs typeface="Consolas" charset="0"/>
              </a:rPr>
              <a:t>Repeat (Repeat s) ~ Repeat s, s ~ Alt s s, </a:t>
            </a:r>
          </a:p>
          <a:p>
            <a:pPr marL="0" indent="0">
              <a:buNone/>
            </a:pPr>
            <a:r>
              <a:rPr lang="en-US" sz="1350" dirty="0">
                <a:latin typeface="Consolas" charset="0"/>
                <a:ea typeface="Consolas" charset="0"/>
                <a:cs typeface="Consolas" charset="0"/>
              </a:rPr>
              <a:t>       Merge s (Repeat s) ~ Repeat s</a:t>
            </a:r>
            <a:r>
              <a:rPr lang="en-US" sz="1350" dirty="0">
                <a:latin typeface="Consolas"/>
                <a:ea typeface="Osaka"/>
                <a:cs typeface="Consolas"/>
              </a:rPr>
              <a:t>) =&gt; </a:t>
            </a:r>
            <a:r>
              <a:rPr lang="en-US" sz="1350" dirty="0" err="1">
                <a:latin typeface="Consolas"/>
                <a:ea typeface="Osaka"/>
                <a:cs typeface="Consolas"/>
              </a:rPr>
              <a:t>Wf</a:t>
            </a:r>
            <a:r>
              <a:rPr lang="en-US" sz="1350" dirty="0">
                <a:latin typeface="Consolas"/>
                <a:ea typeface="Osaka"/>
                <a:cs typeface="Consolas"/>
              </a:rPr>
              <a:t> (s :: U)</a:t>
            </a:r>
          </a:p>
          <a:p>
            <a:pPr>
              <a:buNone/>
            </a:pPr>
            <a:r>
              <a:rPr lang="en-US" sz="1350" dirty="0">
                <a:solidFill>
                  <a:schemeClr val="accent3"/>
                </a:solidFill>
                <a:latin typeface="Consolas"/>
                <a:ea typeface="Osaka"/>
                <a:cs typeface="Consolas"/>
              </a:rPr>
              <a:t>instance</a:t>
            </a:r>
            <a:r>
              <a:rPr lang="en-US" sz="1350" dirty="0">
                <a:latin typeface="Consolas"/>
                <a:ea typeface="Osaka"/>
                <a:cs typeface="Consolas"/>
              </a:rPr>
              <a:t> </a:t>
            </a:r>
            <a:r>
              <a:rPr lang="en-US" sz="1350" dirty="0" err="1">
                <a:latin typeface="Consolas"/>
                <a:ea typeface="Osaka"/>
                <a:cs typeface="Consolas"/>
              </a:rPr>
              <a:t>Wf</a:t>
            </a:r>
            <a:r>
              <a:rPr lang="en-US" sz="1350" dirty="0">
                <a:latin typeface="Consolas"/>
                <a:ea typeface="Osaka"/>
                <a:cs typeface="Consolas"/>
              </a:rPr>
              <a:t> '[]    </a:t>
            </a:r>
            <a:r>
              <a:rPr lang="en-US" sz="1350" dirty="0">
                <a:solidFill>
                  <a:schemeClr val="accent1"/>
                </a:solidFill>
                <a:latin typeface="Consolas"/>
                <a:ea typeface="Osaka"/>
                <a:cs typeface="Consolas"/>
              </a:rPr>
              <a:t>-- base case for all properties</a:t>
            </a:r>
          </a:p>
          <a:p>
            <a:pPr>
              <a:buNone/>
            </a:pPr>
            <a:r>
              <a:rPr lang="en-US" sz="1350" dirty="0">
                <a:solidFill>
                  <a:schemeClr val="accent3"/>
                </a:solidFill>
                <a:latin typeface="Consolas"/>
                <a:ea typeface="Osaka"/>
                <a:cs typeface="Consolas"/>
              </a:rPr>
              <a:t>instance</a:t>
            </a:r>
            <a:r>
              <a:rPr lang="en-US" sz="1350" dirty="0">
                <a:latin typeface="Consolas"/>
                <a:ea typeface="Osaka"/>
                <a:cs typeface="Consolas"/>
              </a:rPr>
              <a:t> (</a:t>
            </a:r>
            <a:r>
              <a:rPr lang="en-US" sz="1350" dirty="0" err="1">
                <a:latin typeface="Consolas"/>
                <a:ea typeface="Osaka"/>
                <a:cs typeface="Consolas"/>
              </a:rPr>
              <a:t>WfOcc</a:t>
            </a:r>
            <a:r>
              <a:rPr lang="en-US" sz="1350" dirty="0">
                <a:latin typeface="Consolas"/>
                <a:ea typeface="Osaka"/>
                <a:cs typeface="Consolas"/>
              </a:rPr>
              <a:t> o, </a:t>
            </a:r>
            <a:r>
              <a:rPr lang="en-US" sz="1350" dirty="0" err="1">
                <a:latin typeface="Consolas"/>
                <a:ea typeface="Osaka"/>
                <a:cs typeface="Consolas"/>
              </a:rPr>
              <a:t>Wf</a:t>
            </a:r>
            <a:r>
              <a:rPr lang="en-US" sz="1350" dirty="0">
                <a:latin typeface="Consolas"/>
                <a:ea typeface="Osaka"/>
                <a:cs typeface="Consolas"/>
              </a:rPr>
              <a:t> s) =&gt; </a:t>
            </a:r>
            <a:r>
              <a:rPr lang="en-US" sz="1350" dirty="0" err="1">
                <a:latin typeface="Consolas"/>
                <a:ea typeface="Osaka"/>
                <a:cs typeface="Consolas"/>
              </a:rPr>
              <a:t>Wf</a:t>
            </a:r>
            <a:r>
              <a:rPr lang="en-US" sz="1350" dirty="0">
                <a:latin typeface="Consolas"/>
                <a:ea typeface="Osaka"/>
                <a:cs typeface="Consolas"/>
              </a:rPr>
              <a:t> ('(</a:t>
            </a:r>
            <a:r>
              <a:rPr lang="en-US" sz="1350" dirty="0" err="1">
                <a:latin typeface="Consolas"/>
                <a:ea typeface="Osaka"/>
                <a:cs typeface="Consolas"/>
              </a:rPr>
              <a:t>n,o</a:t>
            </a:r>
            <a:r>
              <a:rPr lang="en-US" sz="1350" dirty="0">
                <a:latin typeface="Consolas"/>
                <a:ea typeface="Osaka"/>
                <a:cs typeface="Consolas"/>
              </a:rPr>
              <a:t>) </a:t>
            </a:r>
            <a:r>
              <a:rPr lang="en-US" sz="1350" dirty="0">
                <a:solidFill>
                  <a:schemeClr val="accent4"/>
                </a:solidFill>
                <a:latin typeface="Consolas"/>
                <a:ea typeface="Osaka"/>
                <a:cs typeface="Consolas"/>
              </a:rPr>
              <a:t>:</a:t>
            </a:r>
            <a:r>
              <a:rPr lang="en-US" sz="1350" dirty="0">
                <a:latin typeface="Consolas"/>
                <a:ea typeface="Osaka"/>
                <a:cs typeface="Consolas"/>
              </a:rPr>
              <a:t> s)</a:t>
            </a:r>
          </a:p>
          <a:p>
            <a:pPr>
              <a:buNone/>
            </a:pPr>
            <a:endParaRPr lang="en-US" sz="1350" dirty="0">
              <a:latin typeface="Consolas"/>
              <a:ea typeface="Osaka"/>
              <a:cs typeface="Consolas"/>
            </a:endParaRPr>
          </a:p>
          <a:p>
            <a:pPr marL="0" indent="0">
              <a:buNone/>
            </a:pPr>
            <a:r>
              <a:rPr lang="en-US" sz="1350" dirty="0">
                <a:solidFill>
                  <a:schemeClr val="accent3"/>
                </a:solidFill>
                <a:latin typeface="Consolas" charset="0"/>
                <a:ea typeface="Consolas" charset="0"/>
                <a:cs typeface="Consolas" charset="0"/>
              </a:rPr>
              <a:t>class</a:t>
            </a:r>
            <a:r>
              <a:rPr lang="en-US" sz="1350" dirty="0">
                <a:latin typeface="Consolas" charset="0"/>
                <a:ea typeface="Consolas" charset="0"/>
                <a:cs typeface="Consolas" charset="0"/>
              </a:rPr>
              <a:t> (o ~ Max o o) =&gt; </a:t>
            </a:r>
            <a:r>
              <a:rPr lang="en-US" sz="1350" dirty="0" err="1">
                <a:solidFill>
                  <a:schemeClr val="accent4"/>
                </a:solidFill>
                <a:latin typeface="Consolas" charset="0"/>
                <a:ea typeface="Consolas" charset="0"/>
                <a:cs typeface="Consolas" charset="0"/>
              </a:rPr>
              <a:t>WfOcc</a:t>
            </a:r>
            <a:r>
              <a:rPr lang="en-US" sz="1350" dirty="0">
                <a:solidFill>
                  <a:schemeClr val="accent4"/>
                </a:solidFill>
                <a:latin typeface="Consolas" charset="0"/>
                <a:ea typeface="Consolas" charset="0"/>
                <a:cs typeface="Consolas" charset="0"/>
              </a:rPr>
              <a:t> </a:t>
            </a:r>
            <a:r>
              <a:rPr lang="en-US" sz="1350" dirty="0">
                <a:latin typeface="Consolas" charset="0"/>
                <a:ea typeface="Consolas" charset="0"/>
                <a:cs typeface="Consolas" charset="0"/>
              </a:rPr>
              <a:t>(o :: </a:t>
            </a:r>
            <a:r>
              <a:rPr lang="en-US" sz="1350" dirty="0" err="1">
                <a:solidFill>
                  <a:schemeClr val="accent4"/>
                </a:solidFill>
                <a:latin typeface="Consolas" charset="0"/>
                <a:ea typeface="Consolas" charset="0"/>
                <a:cs typeface="Consolas" charset="0"/>
              </a:rPr>
              <a:t>Occ</a:t>
            </a:r>
            <a:r>
              <a:rPr lang="en-US" sz="1350" dirty="0">
                <a:latin typeface="Consolas" charset="0"/>
                <a:ea typeface="Consolas" charset="0"/>
                <a:cs typeface="Consolas" charset="0"/>
              </a:rPr>
              <a:t>)</a:t>
            </a:r>
          </a:p>
          <a:p>
            <a:pPr marL="0" indent="0">
              <a:buNone/>
            </a:pPr>
            <a:r>
              <a:rPr lang="en-US" sz="1350" dirty="0">
                <a:solidFill>
                  <a:schemeClr val="accent3"/>
                </a:solidFill>
                <a:latin typeface="Consolas" charset="0"/>
                <a:ea typeface="Consolas" charset="0"/>
                <a:cs typeface="Consolas" charset="0"/>
              </a:rPr>
              <a:t>instance</a:t>
            </a:r>
            <a:r>
              <a:rPr lang="en-US" sz="1350" dirty="0">
                <a:latin typeface="Consolas" charset="0"/>
                <a:ea typeface="Consolas" charset="0"/>
                <a:cs typeface="Consolas" charset="0"/>
              </a:rPr>
              <a:t> </a:t>
            </a:r>
            <a:r>
              <a:rPr lang="en-US" sz="1350" dirty="0" err="1">
                <a:solidFill>
                  <a:schemeClr val="accent4"/>
                </a:solidFill>
                <a:latin typeface="Consolas" charset="0"/>
                <a:ea typeface="Consolas" charset="0"/>
                <a:cs typeface="Consolas" charset="0"/>
              </a:rPr>
              <a:t>WfOcc</a:t>
            </a:r>
            <a:r>
              <a:rPr lang="en-US" sz="1350" dirty="0">
                <a:solidFill>
                  <a:schemeClr val="accent4"/>
                </a:solidFill>
                <a:latin typeface="Consolas" charset="0"/>
                <a:ea typeface="Consolas" charset="0"/>
                <a:cs typeface="Consolas" charset="0"/>
              </a:rPr>
              <a:t> Once</a:t>
            </a:r>
          </a:p>
          <a:p>
            <a:pPr marL="0" indent="0">
              <a:buNone/>
            </a:pPr>
            <a:r>
              <a:rPr lang="en-US" sz="1350" dirty="0">
                <a:solidFill>
                  <a:schemeClr val="accent3"/>
                </a:solidFill>
                <a:latin typeface="Consolas" charset="0"/>
                <a:ea typeface="Consolas" charset="0"/>
                <a:cs typeface="Consolas" charset="0"/>
              </a:rPr>
              <a:t>instance</a:t>
            </a:r>
            <a:r>
              <a:rPr lang="en-US" sz="1350" dirty="0">
                <a:latin typeface="Consolas" charset="0"/>
                <a:ea typeface="Consolas" charset="0"/>
                <a:cs typeface="Consolas" charset="0"/>
              </a:rPr>
              <a:t> </a:t>
            </a:r>
            <a:r>
              <a:rPr lang="en-US" sz="1350" dirty="0" err="1">
                <a:solidFill>
                  <a:schemeClr val="accent4"/>
                </a:solidFill>
                <a:latin typeface="Consolas" charset="0"/>
                <a:ea typeface="Consolas" charset="0"/>
                <a:cs typeface="Consolas" charset="0"/>
              </a:rPr>
              <a:t>WfOcc</a:t>
            </a:r>
            <a:r>
              <a:rPr lang="en-US" sz="1350" dirty="0">
                <a:solidFill>
                  <a:schemeClr val="accent4"/>
                </a:solidFill>
                <a:latin typeface="Consolas" charset="0"/>
                <a:ea typeface="Consolas" charset="0"/>
                <a:cs typeface="Consolas" charset="0"/>
              </a:rPr>
              <a:t> Opt</a:t>
            </a:r>
          </a:p>
          <a:p>
            <a:pPr marL="0" indent="0">
              <a:buNone/>
            </a:pPr>
            <a:r>
              <a:rPr lang="en-US" sz="1350" dirty="0">
                <a:solidFill>
                  <a:schemeClr val="accent3"/>
                </a:solidFill>
                <a:latin typeface="Consolas" charset="0"/>
                <a:ea typeface="Consolas" charset="0"/>
                <a:cs typeface="Consolas" charset="0"/>
              </a:rPr>
              <a:t>instance</a:t>
            </a:r>
            <a:r>
              <a:rPr lang="en-US" sz="1350" dirty="0">
                <a:latin typeface="Consolas" charset="0"/>
                <a:ea typeface="Consolas" charset="0"/>
                <a:cs typeface="Consolas" charset="0"/>
              </a:rPr>
              <a:t> </a:t>
            </a:r>
            <a:r>
              <a:rPr lang="en-US" sz="1350" dirty="0" err="1">
                <a:solidFill>
                  <a:schemeClr val="accent4"/>
                </a:solidFill>
                <a:latin typeface="Consolas" charset="0"/>
                <a:ea typeface="Consolas" charset="0"/>
                <a:cs typeface="Consolas" charset="0"/>
              </a:rPr>
              <a:t>WfOcc</a:t>
            </a:r>
            <a:r>
              <a:rPr lang="en-US" sz="1350" dirty="0">
                <a:solidFill>
                  <a:schemeClr val="accent4"/>
                </a:solidFill>
                <a:latin typeface="Consolas" charset="0"/>
                <a:ea typeface="Consolas" charset="0"/>
                <a:cs typeface="Consolas" charset="0"/>
              </a:rPr>
              <a:t> Many</a:t>
            </a:r>
          </a:p>
          <a:p>
            <a:pPr>
              <a:buNone/>
            </a:pPr>
            <a:endParaRPr lang="en-US" sz="1350" dirty="0">
              <a:latin typeface="Consolas"/>
              <a:ea typeface="Osaka"/>
              <a:cs typeface="Consolas"/>
            </a:endParaRPr>
          </a:p>
        </p:txBody>
      </p:sp>
    </p:spTree>
    <p:extLst>
      <p:ext uri="{BB962C8B-B14F-4D97-AF65-F5344CB8AC3E}">
        <p14:creationId xmlns:p14="http://schemas.microsoft.com/office/powerpoint/2010/main" val="16019934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Derivatives with types</a:t>
            </a:r>
            <a:endParaRPr lang="en-US" dirty="0"/>
          </a:p>
        </p:txBody>
      </p:sp>
      <p:sp>
        <p:nvSpPr>
          <p:cNvPr id="3" name="Content Placeholder 2"/>
          <p:cNvSpPr>
            <a:spLocks noGrp="1"/>
          </p:cNvSpPr>
          <p:nvPr>
            <p:ph idx="1"/>
          </p:nvPr>
        </p:nvSpPr>
        <p:spPr>
          <a:ln>
            <a:solidFill>
              <a:schemeClr val="accent1"/>
            </a:solidFill>
          </a:ln>
        </p:spPr>
        <p:style>
          <a:lnRef idx="2">
            <a:schemeClr val="accent6"/>
          </a:lnRef>
          <a:fillRef idx="1">
            <a:schemeClr val="lt1"/>
          </a:fillRef>
          <a:effectRef idx="0">
            <a:schemeClr val="accent6"/>
          </a:effectRef>
          <a:fontRef idx="minor">
            <a:schemeClr val="dk1"/>
          </a:fontRef>
        </p:style>
        <p:txBody>
          <a:bodyPr>
            <a:noAutofit/>
          </a:bodyPr>
          <a:lstStyle/>
          <a:p>
            <a:pPr>
              <a:buNone/>
            </a:pPr>
            <a:r>
              <a:rPr lang="en-US" sz="1500" dirty="0" err="1">
                <a:latin typeface="Consolas"/>
                <a:ea typeface="Osaka"/>
                <a:cs typeface="Consolas"/>
              </a:rPr>
              <a:t>deriv</a:t>
            </a:r>
            <a:r>
              <a:rPr lang="en-US" sz="1500" dirty="0">
                <a:latin typeface="Consolas"/>
                <a:ea typeface="Osaka"/>
                <a:cs typeface="Consolas"/>
              </a:rPr>
              <a:t> :: </a:t>
            </a:r>
            <a:r>
              <a:rPr lang="en-US" sz="1500" dirty="0" err="1">
                <a:solidFill>
                  <a:srgbClr val="FF0000"/>
                </a:solidFill>
                <a:latin typeface="Consolas"/>
                <a:ea typeface="Osaka"/>
                <a:cs typeface="Consolas"/>
              </a:rPr>
              <a:t>Wf</a:t>
            </a:r>
            <a:r>
              <a:rPr lang="en-US" sz="1500" dirty="0">
                <a:solidFill>
                  <a:srgbClr val="FF0000"/>
                </a:solidFill>
                <a:latin typeface="Consolas"/>
                <a:ea typeface="Osaka"/>
                <a:cs typeface="Consolas"/>
              </a:rPr>
              <a:t> s =&gt;</a:t>
            </a:r>
            <a:r>
              <a:rPr lang="en-US" sz="1500" dirty="0">
                <a:solidFill>
                  <a:schemeClr val="tx1"/>
                </a:solidFill>
                <a:latin typeface="Consolas"/>
                <a:ea typeface="Osaka"/>
                <a:cs typeface="Consolas"/>
              </a:rPr>
              <a:t> </a:t>
            </a:r>
            <a:r>
              <a:rPr lang="en-US" sz="1500" dirty="0">
                <a:latin typeface="Consolas"/>
                <a:ea typeface="Osaka"/>
                <a:cs typeface="Consolas"/>
              </a:rPr>
              <a:t>R </a:t>
            </a:r>
            <a:r>
              <a:rPr lang="en-US" sz="1500" dirty="0">
                <a:solidFill>
                  <a:schemeClr val="tx1"/>
                </a:solidFill>
                <a:latin typeface="Consolas"/>
                <a:ea typeface="Osaka"/>
                <a:cs typeface="Consolas"/>
              </a:rPr>
              <a:t>s</a:t>
            </a:r>
            <a:r>
              <a:rPr lang="en-US" sz="1500" dirty="0">
                <a:latin typeface="Consolas"/>
                <a:ea typeface="Osaka"/>
                <a:cs typeface="Consolas"/>
              </a:rPr>
              <a:t> -&gt; Char -&gt; R </a:t>
            </a:r>
            <a:r>
              <a:rPr lang="en-US" sz="1500" dirty="0">
                <a:solidFill>
                  <a:schemeClr val="tx1"/>
                </a:solidFill>
                <a:latin typeface="Consolas"/>
                <a:ea typeface="Osaka"/>
                <a:cs typeface="Consolas"/>
              </a:rPr>
              <a:t>s</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Rchar</a:t>
            </a:r>
            <a:r>
              <a:rPr lang="en-US" sz="1500" dirty="0">
                <a:solidFill>
                  <a:schemeClr val="accent4"/>
                </a:solidFill>
                <a:latin typeface="Consolas"/>
                <a:ea typeface="Osaka"/>
                <a:cs typeface="Consolas"/>
              </a:rPr>
              <a:t> </a:t>
            </a:r>
            <a:r>
              <a:rPr lang="en-US" sz="1500" dirty="0">
                <a:latin typeface="Consolas"/>
                <a:ea typeface="Osaka"/>
                <a:cs typeface="Consolas"/>
              </a:rPr>
              <a:t>s)     c | c == s = </a:t>
            </a:r>
            <a:r>
              <a:rPr lang="en-US" sz="1500" dirty="0" err="1">
                <a:latin typeface="Consolas"/>
                <a:ea typeface="Osaka"/>
                <a:cs typeface="Consolas"/>
              </a:rPr>
              <a:t>rempty</a:t>
            </a:r>
            <a:endParaRPr lang="en-US" sz="1500" dirty="0">
              <a:latin typeface="Consolas"/>
              <a:ea typeface="Osaka"/>
              <a:cs typeface="Consolas"/>
            </a:endParaRP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a:t>
            </a:r>
          </a:p>
          <a:p>
            <a:pPr>
              <a:buNone/>
            </a:pPr>
            <a:r>
              <a:rPr lang="en-US" sz="1500" dirty="0">
                <a:latin typeface="Consolas"/>
                <a:ea typeface="Osaka"/>
                <a:cs typeface="Consolas"/>
              </a:rPr>
              <a:t>  </a:t>
            </a:r>
            <a:r>
              <a:rPr lang="en-US" sz="1500" dirty="0" err="1">
                <a:solidFill>
                  <a:srgbClr val="FF0000"/>
                </a:solidFill>
                <a:latin typeface="Consolas"/>
                <a:ea typeface="Osaka"/>
                <a:cs typeface="Consolas"/>
              </a:rPr>
              <a:t>ralt</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r1 c) r2)</a:t>
            </a:r>
            <a:r>
              <a:rPr lang="en-US" sz="1500" dirty="0">
                <a:solidFill>
                  <a:schemeClr val="tx1"/>
                </a:solidFill>
                <a:latin typeface="Consolas"/>
                <a:ea typeface="Osaka"/>
                <a:cs typeface="Consolas"/>
              </a:rPr>
              <a:t> </a:t>
            </a:r>
            <a:r>
              <a:rPr lang="en-US" sz="1500" dirty="0">
                <a:solidFill>
                  <a:schemeClr val="accent1"/>
                </a:solidFill>
                <a:latin typeface="Consolas"/>
                <a:ea typeface="Osaka"/>
                <a:cs typeface="Consolas"/>
              </a:rPr>
              <a:t>-- have: </a:t>
            </a:r>
            <a:r>
              <a:rPr lang="en-US" sz="1500" dirty="0">
                <a:solidFill>
                  <a:schemeClr val="accent1"/>
                </a:solidFill>
                <a:latin typeface="Consolas" charset="0"/>
                <a:ea typeface="Consolas" charset="0"/>
                <a:cs typeface="Consolas" charset="0"/>
              </a:rPr>
              <a:t>s ~ Alt s s</a:t>
            </a:r>
            <a:endParaRPr lang="en-US" sz="1500" dirty="0">
              <a:solidFill>
                <a:schemeClr val="accent1"/>
              </a:solidFill>
              <a:latin typeface="Consolas"/>
              <a:ea typeface="Osaka"/>
              <a:cs typeface="Consolas"/>
            </a:endParaRPr>
          </a:p>
          <a:p>
            <a:pPr>
              <a:buNone/>
            </a:pPr>
            <a:r>
              <a:rPr lang="en-US" sz="1500" dirty="0">
                <a:latin typeface="Consolas"/>
                <a:ea typeface="Osaka"/>
                <a:cs typeface="Consolas"/>
              </a:rPr>
              <a:t>       </a:t>
            </a:r>
            <a:r>
              <a:rPr lang="en-US" sz="1500" dirty="0">
                <a:solidFill>
                  <a:srgbClr val="FF0000"/>
                </a:solidFill>
                <a:latin typeface="Consolas"/>
                <a:ea typeface="Osaka"/>
                <a:cs typeface="Consolas"/>
              </a:rPr>
              <a:t>(</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markEmpty</a:t>
            </a:r>
            <a:r>
              <a:rPr lang="en-US" sz="1500" dirty="0">
                <a:solidFill>
                  <a:srgbClr val="FF0000"/>
                </a:solidFill>
                <a:latin typeface="Consolas"/>
                <a:ea typeface="Osaka"/>
                <a:cs typeface="Consolas"/>
              </a:rPr>
              <a:t> r1)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r2 c))</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rseq</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r2</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Ralt</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ralt</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a:t>
            </a:r>
            <a:r>
              <a:rPr lang="en-US" sz="1500" dirty="0" err="1">
                <a:latin typeface="Consolas"/>
                <a:ea typeface="Osaka"/>
                <a:cs typeface="Consolas"/>
              </a:rPr>
              <a:t>deriv</a:t>
            </a:r>
            <a:r>
              <a:rPr lang="en-US" sz="1500" dirty="0">
                <a:latin typeface="Consolas"/>
                <a:ea typeface="Osaka"/>
                <a:cs typeface="Consolas"/>
              </a:rPr>
              <a:t> r2 c)</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Rstar</a:t>
            </a:r>
            <a:r>
              <a:rPr lang="en-US" sz="1500" dirty="0">
                <a:solidFill>
                  <a:schemeClr val="accent4"/>
                </a:solidFill>
                <a:latin typeface="Consolas"/>
                <a:ea typeface="Osaka"/>
                <a:cs typeface="Consolas"/>
              </a:rPr>
              <a:t> </a:t>
            </a:r>
            <a:r>
              <a:rPr lang="en-US" sz="1500" dirty="0">
                <a:latin typeface="Consolas"/>
                <a:ea typeface="Osaka"/>
                <a:cs typeface="Consolas"/>
              </a:rPr>
              <a:t>r)     c = </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 c) (</a:t>
            </a:r>
            <a:r>
              <a:rPr lang="en-US" sz="1500" dirty="0" err="1">
                <a:solidFill>
                  <a:srgbClr val="FF0000"/>
                </a:solidFill>
                <a:latin typeface="Consolas"/>
                <a:ea typeface="Osaka"/>
                <a:cs typeface="Consolas"/>
              </a:rPr>
              <a:t>rstar</a:t>
            </a:r>
            <a:r>
              <a:rPr lang="en-US" sz="1500" dirty="0">
                <a:solidFill>
                  <a:srgbClr val="FF0000"/>
                </a:solidFill>
                <a:latin typeface="Consolas"/>
                <a:ea typeface="Osaka"/>
                <a:cs typeface="Consolas"/>
              </a:rPr>
              <a:t> r)</a:t>
            </a:r>
          </a:p>
          <a:p>
            <a:pPr>
              <a:buNone/>
            </a:pPr>
            <a:r>
              <a:rPr lang="en-US" sz="1500" dirty="0">
                <a:solidFill>
                  <a:schemeClr val="tx1"/>
                </a:solidFill>
                <a:latin typeface="Consolas"/>
                <a:ea typeface="Osaka"/>
                <a:cs typeface="Consolas"/>
              </a:rPr>
              <a:t> </a:t>
            </a:r>
            <a:r>
              <a:rPr lang="en-US" sz="1500" dirty="0">
                <a:solidFill>
                  <a:schemeClr val="accent1"/>
                </a:solidFill>
                <a:latin typeface="Consolas"/>
                <a:ea typeface="Osaka"/>
                <a:cs typeface="Consolas"/>
              </a:rPr>
              <a:t> -- have: </a:t>
            </a:r>
            <a:r>
              <a:rPr lang="en-US" sz="1500" dirty="0">
                <a:solidFill>
                  <a:schemeClr val="accent1"/>
                </a:solidFill>
                <a:latin typeface="Consolas" charset="0"/>
                <a:ea typeface="Consolas" charset="0"/>
                <a:cs typeface="Consolas" charset="0"/>
              </a:rPr>
              <a:t>Merge s (Repeat s) ~ Repeat s</a:t>
            </a:r>
            <a:endParaRPr lang="en-US" sz="1500" dirty="0">
              <a:solidFill>
                <a:schemeClr val="accent1"/>
              </a:solidFill>
              <a:latin typeface="Consolas"/>
              <a:ea typeface="Osaka"/>
              <a:cs typeface="Consolas"/>
            </a:endParaRP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w r) c =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(w ++ [c]) (</a:t>
            </a:r>
            <a:r>
              <a:rPr lang="en-US" sz="1500" dirty="0" err="1">
                <a:latin typeface="Consolas"/>
                <a:ea typeface="Osaka"/>
                <a:cs typeface="Consolas"/>
              </a:rPr>
              <a:t>deriv</a:t>
            </a:r>
            <a:r>
              <a:rPr lang="en-US" sz="1500" dirty="0">
                <a:latin typeface="Consolas"/>
                <a:ea typeface="Osaka"/>
                <a:cs typeface="Consolas"/>
              </a:rPr>
              <a:t> r c)</a:t>
            </a:r>
          </a:p>
          <a:p>
            <a:pPr>
              <a:buNone/>
            </a:pPr>
            <a:r>
              <a:rPr lang="en-US" sz="1500" dirty="0" err="1">
                <a:latin typeface="Consolas"/>
                <a:ea typeface="Osaka"/>
                <a:cs typeface="Consolas"/>
              </a:rPr>
              <a:t>deriv</a:t>
            </a:r>
            <a:r>
              <a:rPr lang="en-US" sz="1500" dirty="0">
                <a:latin typeface="Consolas"/>
                <a:ea typeface="Osaka"/>
                <a:cs typeface="Consolas"/>
              </a:rPr>
              <a:t> _             c = </a:t>
            </a:r>
            <a:r>
              <a:rPr lang="en-US" sz="1500" dirty="0" err="1">
                <a:solidFill>
                  <a:schemeClr val="accent4"/>
                </a:solidFill>
                <a:latin typeface="Consolas"/>
                <a:ea typeface="Osaka"/>
                <a:cs typeface="Consolas"/>
              </a:rPr>
              <a:t>Rvoid</a:t>
            </a:r>
            <a:endParaRPr lang="en-US" sz="1500" dirty="0">
              <a:solidFill>
                <a:schemeClr val="accent4"/>
              </a:solidFill>
              <a:latin typeface="Consolas"/>
              <a:ea typeface="Osaka"/>
              <a:cs typeface="Consolas"/>
            </a:endParaRPr>
          </a:p>
          <a:p>
            <a:pPr>
              <a:buNone/>
            </a:pPr>
            <a:endParaRPr lang="en-US" sz="1500" dirty="0">
              <a:latin typeface="Consolas"/>
              <a:ea typeface="Osaka"/>
              <a:cs typeface="Consolas"/>
            </a:endParaRPr>
          </a:p>
        </p:txBody>
      </p:sp>
    </p:spTree>
    <p:extLst>
      <p:ext uri="{BB962C8B-B14F-4D97-AF65-F5344CB8AC3E}">
        <p14:creationId xmlns:p14="http://schemas.microsoft.com/office/powerpoint/2010/main" val="179689775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Why Dependent Types?</a:t>
            </a:r>
            <a:endParaRPr lang="en-US" dirty="0"/>
          </a:p>
        </p:txBody>
      </p:sp>
      <p:sp>
        <p:nvSpPr>
          <p:cNvPr id="3" name="Content Placeholder 2"/>
          <p:cNvSpPr>
            <a:spLocks noGrp="1"/>
          </p:cNvSpPr>
          <p:nvPr>
            <p:ph idx="1"/>
          </p:nvPr>
        </p:nvSpPr>
        <p:spPr>
          <a:xfrm>
            <a:off x="1485900" y="821122"/>
            <a:ext cx="6172200" cy="3480063"/>
          </a:xfrm>
        </p:spPr>
        <p:txBody>
          <a:bodyPr>
            <a:normAutofit fontScale="77500" lnSpcReduction="20000"/>
          </a:bodyPr>
          <a:lstStyle/>
          <a:p>
            <a:r>
              <a:rPr lang="en-US" i="1" dirty="0" smtClean="0">
                <a:solidFill>
                  <a:schemeClr val="tx2"/>
                </a:solidFill>
              </a:rPr>
              <a:t>Verification</a:t>
            </a:r>
            <a:r>
              <a:rPr lang="en-US" dirty="0" smtClean="0"/>
              <a:t>: Dependent types express </a:t>
            </a:r>
            <a:r>
              <a:rPr lang="en-US" dirty="0" smtClean="0">
                <a:solidFill>
                  <a:srgbClr val="FF0000"/>
                </a:solidFill>
              </a:rPr>
              <a:t>application-specific</a:t>
            </a:r>
            <a:r>
              <a:rPr lang="en-US" dirty="0" smtClean="0"/>
              <a:t> program invariants that are beyond the scope of existing type systems</a:t>
            </a:r>
          </a:p>
          <a:p>
            <a:r>
              <a:rPr lang="en-US" i="1" dirty="0" smtClean="0">
                <a:solidFill>
                  <a:srgbClr val="1F497D"/>
                </a:solidFill>
              </a:rPr>
              <a:t>Expressiveness</a:t>
            </a:r>
            <a:r>
              <a:rPr lang="en-US" dirty="0" smtClean="0"/>
              <a:t>: Dependent types enable </a:t>
            </a:r>
            <a:r>
              <a:rPr lang="en-US" dirty="0" smtClean="0">
                <a:solidFill>
                  <a:srgbClr val="FF0000"/>
                </a:solidFill>
              </a:rPr>
              <a:t>flexible interfaces</a:t>
            </a:r>
            <a:r>
              <a:rPr lang="en-US" dirty="0" smtClean="0"/>
              <a:t>, of particular importance to embedded DSLs, generic programming and metaprogramming.</a:t>
            </a:r>
          </a:p>
          <a:p>
            <a:r>
              <a:rPr lang="en-US" i="1" dirty="0" smtClean="0">
                <a:solidFill>
                  <a:srgbClr val="1F497D"/>
                </a:solidFill>
              </a:rPr>
              <a:t>Uniformity</a:t>
            </a:r>
            <a:r>
              <a:rPr lang="en-US" dirty="0" smtClean="0"/>
              <a:t>: The </a:t>
            </a:r>
            <a:r>
              <a:rPr lang="en-US" dirty="0" smtClean="0">
                <a:solidFill>
                  <a:srgbClr val="FF0000"/>
                </a:solidFill>
              </a:rPr>
              <a:t>same syntax and semantics</a:t>
            </a:r>
            <a:r>
              <a:rPr lang="en-US" dirty="0" smtClean="0"/>
              <a:t> is used for computations, specifications and proofs</a:t>
            </a:r>
          </a:p>
          <a:p>
            <a:endParaRPr lang="en-US" dirty="0" smtClean="0"/>
          </a:p>
          <a:p>
            <a:pPr>
              <a:buNone/>
            </a:pPr>
            <a:r>
              <a:rPr lang="en-US" dirty="0" smtClean="0"/>
              <a:t>	Everything is “just programming”</a:t>
            </a:r>
          </a:p>
          <a:p>
            <a:pPr>
              <a:buNone/>
            </a:pPr>
            <a:r>
              <a:rPr lang="en-US" dirty="0" smtClean="0"/>
              <a:t> </a:t>
            </a:r>
            <a:r>
              <a:rPr lang="en-US" baseline="0" dirty="0" smtClean="0"/>
              <a:t> Ultimate</a:t>
            </a:r>
            <a:r>
              <a:rPr lang="en-US" dirty="0" smtClean="0"/>
              <a:t> goal: m</a:t>
            </a:r>
            <a:r>
              <a:rPr lang="en-US" baseline="0" dirty="0" smtClean="0"/>
              <a:t>aking the type checker more informative</a:t>
            </a:r>
            <a:endParaRPr lang="en-US" dirty="0"/>
          </a:p>
        </p:txBody>
      </p:sp>
      <p:sp>
        <p:nvSpPr>
          <p:cNvPr id="4" name="TextBox 3"/>
          <p:cNvSpPr txBox="1"/>
          <p:nvPr/>
        </p:nvSpPr>
        <p:spPr>
          <a:xfrm>
            <a:off x="2798043" y="4073016"/>
            <a:ext cx="3814890" cy="64633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spAutoFit/>
          </a:bodyPr>
          <a:lstStyle/>
          <a:p>
            <a:r>
              <a:rPr lang="en-US" dirty="0">
                <a:latin typeface="Gill Sans Regular" charset="0"/>
              </a:rPr>
              <a:t>Dependent types can seem mysterious</a:t>
            </a:r>
            <a:br>
              <a:rPr lang="en-US" dirty="0">
                <a:latin typeface="Gill Sans Regular" charset="0"/>
              </a:rPr>
            </a:br>
            <a:r>
              <a:rPr lang="en-US" dirty="0">
                <a:latin typeface="Gill Sans Regular" charset="0"/>
              </a:rPr>
              <a:t>… but types dispel mysteries</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588675" y="2097933"/>
            <a:ext cx="2872065" cy="305972"/>
            <a:chOff x="1127788" y="3235569"/>
            <a:chExt cx="3576972" cy="407963"/>
          </a:xfrm>
          <a:solidFill>
            <a:schemeClr val="accent3"/>
          </a:solidFill>
        </p:grpSpPr>
        <p:sp>
          <p:nvSpPr>
            <p:cNvPr id="5" name="Rectangle 4"/>
            <p:cNvSpPr/>
            <p:nvPr/>
          </p:nvSpPr>
          <p:spPr>
            <a:xfrm>
              <a:off x="1127788" y="3235569"/>
              <a:ext cx="1889878" cy="40796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3" name="Rectangle 12"/>
            <p:cNvSpPr/>
            <p:nvPr/>
          </p:nvSpPr>
          <p:spPr>
            <a:xfrm>
              <a:off x="4487666" y="3235569"/>
              <a:ext cx="217094" cy="40796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4" name="Group 3"/>
          <p:cNvGrpSpPr/>
          <p:nvPr/>
        </p:nvGrpSpPr>
        <p:grpSpPr>
          <a:xfrm>
            <a:off x="754250" y="1689460"/>
            <a:ext cx="2373951" cy="367430"/>
            <a:chOff x="1392702" y="2745663"/>
            <a:chExt cx="2892279" cy="489906"/>
          </a:xfrm>
          <a:solidFill>
            <a:schemeClr val="accent6"/>
          </a:solidFill>
        </p:grpSpPr>
        <p:sp>
          <p:nvSpPr>
            <p:cNvPr id="3" name="Rectangle 2"/>
            <p:cNvSpPr/>
            <p:nvPr/>
          </p:nvSpPr>
          <p:spPr>
            <a:xfrm>
              <a:off x="1392702" y="2757268"/>
              <a:ext cx="1643679" cy="4783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7" name="Rectangle 6"/>
            <p:cNvSpPr/>
            <p:nvPr/>
          </p:nvSpPr>
          <p:spPr>
            <a:xfrm>
              <a:off x="4072611" y="2745663"/>
              <a:ext cx="212370" cy="4783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 name="Title 1"/>
          <p:cNvSpPr>
            <a:spLocks noGrp="1"/>
          </p:cNvSpPr>
          <p:nvPr>
            <p:ph type="title"/>
          </p:nvPr>
        </p:nvSpPr>
        <p:spPr/>
        <p:txBody>
          <a:bodyPr/>
          <a:lstStyle/>
          <a:p>
            <a:r>
              <a:rPr lang="en-US" dirty="0" smtClean="0"/>
              <a:t>Example: a </a:t>
            </a:r>
            <a:r>
              <a:rPr lang="en-US" dirty="0" err="1" smtClean="0"/>
              <a:t>regexp</a:t>
            </a:r>
            <a:r>
              <a:rPr lang="en-US" dirty="0" smtClean="0"/>
              <a:t> for parsing file paths</a:t>
            </a:r>
            <a:endParaRPr lang="en-US" dirty="0"/>
          </a:p>
        </p:txBody>
      </p:sp>
      <p:grpSp>
        <p:nvGrpSpPr>
          <p:cNvPr id="15" name="Group 14"/>
          <p:cNvGrpSpPr/>
          <p:nvPr/>
        </p:nvGrpSpPr>
        <p:grpSpPr>
          <a:xfrm>
            <a:off x="588676" y="2435962"/>
            <a:ext cx="2194048" cy="370956"/>
            <a:chOff x="1237957" y="3643531"/>
            <a:chExt cx="2217383" cy="494608"/>
          </a:xfrm>
          <a:solidFill>
            <a:schemeClr val="accent1"/>
          </a:solidFill>
        </p:grpSpPr>
        <p:sp>
          <p:nvSpPr>
            <p:cNvPr id="14" name="Rectangle 13"/>
            <p:cNvSpPr/>
            <p:nvPr/>
          </p:nvSpPr>
          <p:spPr>
            <a:xfrm>
              <a:off x="1237957" y="3643531"/>
              <a:ext cx="1366935" cy="4783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7" name="Rectangle 16"/>
            <p:cNvSpPr/>
            <p:nvPr/>
          </p:nvSpPr>
          <p:spPr>
            <a:xfrm>
              <a:off x="3286624" y="3659836"/>
              <a:ext cx="168716" cy="4783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1" name="Content Placeholder 2"/>
          <p:cNvSpPr txBox="1">
            <a:spLocks/>
          </p:cNvSpPr>
          <p:nvPr/>
        </p:nvSpPr>
        <p:spPr>
          <a:xfrm>
            <a:off x="628650" y="1060918"/>
            <a:ext cx="7945724" cy="3854028"/>
          </a:xfrm>
          <a:prstGeom prst="rect">
            <a:avLst/>
          </a:prstGeom>
        </p:spPr>
        <p:txBody>
          <a:bodyPr vert="horz" lIns="68580" tIns="68580" rIns="68580" bIns="6858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800" dirty="0">
              <a:latin typeface="Consolas" charset="0"/>
              <a:ea typeface="Consolas" charset="0"/>
              <a:cs typeface="Consolas" charset="0"/>
            </a:endParaRPr>
          </a:p>
          <a:p>
            <a:pPr marL="0" indent="0">
              <a:buNone/>
            </a:pPr>
            <a:endParaRPr lang="en-US" sz="1800" dirty="0">
              <a:latin typeface="Consolas" charset="0"/>
              <a:ea typeface="Consolas" charset="0"/>
              <a:cs typeface="Consolas" charset="0"/>
            </a:endParaRPr>
          </a:p>
          <a:p>
            <a:pPr marL="0" indent="0">
              <a:buNone/>
            </a:pPr>
            <a:endParaRPr lang="en-US" sz="1800" dirty="0">
              <a:latin typeface="Consolas" charset="0"/>
              <a:ea typeface="Consolas" charset="0"/>
              <a:cs typeface="Consolas" charset="0"/>
            </a:endParaRPr>
          </a:p>
          <a:p>
            <a:endParaRPr lang="en-US" sz="2100" dirty="0"/>
          </a:p>
          <a:p>
            <a:endParaRPr lang="en-US" dirty="0" smtClean="0"/>
          </a:p>
          <a:p>
            <a:pPr marL="0" indent="0">
              <a:buNone/>
            </a:pPr>
            <a:r>
              <a:rPr lang="en-US" sz="2600" dirty="0" smtClean="0"/>
              <a:t>Named capture groups marked by </a:t>
            </a:r>
            <a:r>
              <a:rPr lang="en-US" sz="2600" dirty="0" smtClean="0">
                <a:latin typeface="Consolas" charset="0"/>
                <a:ea typeface="Consolas" charset="0"/>
                <a:cs typeface="Consolas" charset="0"/>
              </a:rPr>
              <a:t>(?P&lt;</a:t>
            </a:r>
            <a:r>
              <a:rPr lang="en-US" sz="2600" i="1" dirty="0" smtClean="0">
                <a:latin typeface="Consolas" charset="0"/>
                <a:ea typeface="Consolas" charset="0"/>
                <a:cs typeface="Consolas" charset="0"/>
              </a:rPr>
              <a:t>name</a:t>
            </a:r>
            <a:r>
              <a:rPr lang="en-US" sz="2600" dirty="0" smtClean="0">
                <a:latin typeface="Consolas" charset="0"/>
                <a:ea typeface="Consolas" charset="0"/>
                <a:cs typeface="Consolas" charset="0"/>
              </a:rPr>
              <a:t>&gt;</a:t>
            </a:r>
            <a:r>
              <a:rPr lang="en-US" sz="2600" i="1" dirty="0" err="1" smtClean="0">
                <a:latin typeface="Consolas" charset="0"/>
                <a:ea typeface="Consolas" charset="0"/>
                <a:cs typeface="Consolas" charset="0"/>
              </a:rPr>
              <a:t>regexp</a:t>
            </a:r>
            <a:r>
              <a:rPr lang="en-US" sz="2600" dirty="0" smtClean="0">
                <a:latin typeface="Consolas" charset="0"/>
                <a:ea typeface="Consolas" charset="0"/>
                <a:cs typeface="Consolas" charset="0"/>
              </a:rPr>
              <a:t>)</a:t>
            </a:r>
            <a:endParaRPr lang="en-US" sz="2600" dirty="0">
              <a:latin typeface="Consolas" charset="0"/>
              <a:ea typeface="Consolas" charset="0"/>
              <a:cs typeface="Consolas" charset="0"/>
            </a:endParaRPr>
          </a:p>
          <a:p>
            <a:pPr marL="0" indent="0">
              <a:buNone/>
            </a:pPr>
            <a:endParaRPr lang="en-US" sz="1800" dirty="0">
              <a:latin typeface="Consolas" charset="0"/>
              <a:ea typeface="Consolas" charset="0"/>
              <a:cs typeface="Consolas" charset="0"/>
            </a:endParaRPr>
          </a:p>
          <a:p>
            <a:pPr marL="0" indent="0">
              <a:buNone/>
            </a:pPr>
            <a:endParaRPr lang="en-US" sz="1800" dirty="0"/>
          </a:p>
          <a:p>
            <a:endParaRPr lang="en-US" sz="1800" dirty="0"/>
          </a:p>
        </p:txBody>
      </p:sp>
      <p:sp>
        <p:nvSpPr>
          <p:cNvPr id="8" name="TextBox 7"/>
          <p:cNvSpPr txBox="1"/>
          <p:nvPr/>
        </p:nvSpPr>
        <p:spPr>
          <a:xfrm>
            <a:off x="504348" y="1281425"/>
            <a:ext cx="8030051" cy="1938992"/>
          </a:xfrm>
          <a:prstGeom prst="rect">
            <a:avLst/>
          </a:prstGeom>
          <a:noFill/>
        </p:spPr>
        <p:txBody>
          <a:bodyPr wrap="square" rtlCol="0">
            <a:spAutoFit/>
          </a:bodyPr>
          <a:lstStyle/>
          <a:p>
            <a:r>
              <a:rPr lang="en-US" sz="2400" b="1" dirty="0">
                <a:latin typeface="Consolas" charset="0"/>
                <a:ea typeface="Consolas" charset="0"/>
                <a:cs typeface="Consolas" charset="0"/>
              </a:rPr>
              <a:t>/?</a:t>
            </a:r>
            <a:r>
              <a:rPr lang="en-US" sz="2400" dirty="0">
                <a:latin typeface="Consolas" charset="0"/>
                <a:ea typeface="Consolas" charset="0"/>
                <a:cs typeface="Consolas" charset="0"/>
              </a:rPr>
              <a:t>                  -- optional </a:t>
            </a:r>
            <a:r>
              <a:rPr lang="en-US" sz="2400" dirty="0" smtClean="0">
                <a:latin typeface="Consolas" charset="0"/>
                <a:ea typeface="Consolas" charset="0"/>
                <a:cs typeface="Consolas" charset="0"/>
              </a:rPr>
              <a:t>leading "/"</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a:t>
            </a:r>
            <a:r>
              <a:rPr lang="en-US" sz="2400" b="1" dirty="0" smtClean="0">
                <a:latin typeface="Consolas" charset="0"/>
                <a:ea typeface="Consolas" charset="0"/>
                <a:cs typeface="Consolas" charset="0"/>
              </a:rPr>
              <a:t>P&lt;</a:t>
            </a:r>
            <a:r>
              <a:rPr lang="en-US" sz="2400" b="1" dirty="0" err="1" smtClean="0">
                <a:latin typeface="Consolas" charset="0"/>
                <a:ea typeface="Consolas" charset="0"/>
                <a:cs typeface="Consolas" charset="0"/>
              </a:rPr>
              <a:t>dir</a:t>
            </a:r>
            <a:r>
              <a:rPr lang="en-US" sz="2400" b="1" dirty="0" smtClean="0">
                <a:latin typeface="Consolas" charset="0"/>
                <a:ea typeface="Consolas" charset="0"/>
                <a:cs typeface="Consolas" charset="0"/>
              </a:rPr>
              <a:t>&gt;[^/]+)/)* </a:t>
            </a:r>
            <a:r>
              <a:rPr lang="en-US" sz="2400" dirty="0" smtClean="0">
                <a:latin typeface="Consolas" charset="0"/>
                <a:ea typeface="Consolas" charset="0"/>
                <a:cs typeface="Consolas" charset="0"/>
              </a:rPr>
              <a:t> -- any number of </a:t>
            </a:r>
            <a:r>
              <a:rPr lang="en-US" sz="2400" dirty="0" err="1" smtClean="0">
                <a:latin typeface="Consolas" charset="0"/>
                <a:ea typeface="Consolas" charset="0"/>
                <a:cs typeface="Consolas" charset="0"/>
              </a:rPr>
              <a:t>dirs</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a:t>
            </a:r>
            <a:r>
              <a:rPr lang="en-US" sz="2400" b="1" dirty="0" smtClean="0">
                <a:latin typeface="Consolas" charset="0"/>
                <a:ea typeface="Consolas" charset="0"/>
                <a:cs typeface="Consolas" charset="0"/>
              </a:rPr>
              <a:t>P&lt;base&gt;[^\./]+)</a:t>
            </a:r>
            <a:r>
              <a:rPr lang="en-US" sz="2400" dirty="0" smtClean="0">
                <a:latin typeface="Consolas" charset="0"/>
                <a:ea typeface="Consolas" charset="0"/>
                <a:cs typeface="Consolas" charset="0"/>
              </a:rPr>
              <a:t>   -- </a:t>
            </a:r>
            <a:r>
              <a:rPr lang="en-US" sz="2400" dirty="0" err="1">
                <a:latin typeface="Consolas" charset="0"/>
                <a:ea typeface="Consolas" charset="0"/>
                <a:cs typeface="Consolas" charset="0"/>
              </a:rPr>
              <a:t>basename</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a:t>
            </a:r>
            <a:r>
              <a:rPr lang="en-US" sz="2400" b="1" dirty="0" smtClean="0">
                <a:latin typeface="Consolas" charset="0"/>
                <a:ea typeface="Consolas" charset="0"/>
                <a:cs typeface="Consolas" charset="0"/>
              </a:rPr>
              <a:t>P&lt;</a:t>
            </a:r>
            <a:r>
              <a:rPr lang="en-US" sz="2400" b="1" dirty="0" err="1" smtClean="0">
                <a:latin typeface="Consolas" charset="0"/>
                <a:ea typeface="Consolas" charset="0"/>
                <a:cs typeface="Consolas" charset="0"/>
              </a:rPr>
              <a:t>ext</a:t>
            </a:r>
            <a:r>
              <a:rPr lang="en-US" sz="2400" b="1" dirty="0" smtClean="0">
                <a:latin typeface="Consolas" charset="0"/>
                <a:ea typeface="Consolas" charset="0"/>
                <a:cs typeface="Consolas" charset="0"/>
              </a:rPr>
              <a:t>&gt;\..*)?</a:t>
            </a:r>
            <a:r>
              <a:rPr lang="en-US" sz="2400" dirty="0" smtClean="0">
                <a:latin typeface="Consolas" charset="0"/>
                <a:ea typeface="Consolas" charset="0"/>
                <a:cs typeface="Consolas" charset="0"/>
              </a:rPr>
              <a:t>      -- optional extension</a:t>
            </a:r>
            <a:endParaRPr lang="en-US" sz="2400" dirty="0">
              <a:latin typeface="Consolas" charset="0"/>
              <a:ea typeface="Consolas" charset="0"/>
              <a:cs typeface="Consolas" charset="0"/>
            </a:endParaRPr>
          </a:p>
          <a:p>
            <a:endParaRPr lang="en-US" sz="2400" dirty="0">
              <a:latin typeface="Gill Sans Regular" charset="0"/>
            </a:endParaRPr>
          </a:p>
        </p:txBody>
      </p:sp>
    </p:spTree>
    <p:extLst>
      <p:ext uri="{BB962C8B-B14F-4D97-AF65-F5344CB8AC3E}">
        <p14:creationId xmlns:p14="http://schemas.microsoft.com/office/powerpoint/2010/main" val="20403493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3" end="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8"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0441" y="-67190"/>
            <a:ext cx="6508819" cy="5429541"/>
          </a:xfrm>
          <a:prstGeom prst="rect">
            <a:avLst/>
          </a:prstGeom>
        </p:spPr>
      </p:pic>
      <p:sp>
        <p:nvSpPr>
          <p:cNvPr id="2" name="Rounded Rectangle 1"/>
          <p:cNvSpPr/>
          <p:nvPr/>
        </p:nvSpPr>
        <p:spPr>
          <a:xfrm>
            <a:off x="5470954" y="240957"/>
            <a:ext cx="1788641" cy="379970"/>
          </a:xfrm>
          <a:prstGeom prst="roundRect">
            <a:avLst>
              <a:gd name="adj" fmla="val 50000"/>
            </a:avLst>
          </a:prstGeom>
          <a:noFill/>
          <a:ln w="698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4" name="Rounded Rectangle 3"/>
          <p:cNvSpPr/>
          <p:nvPr/>
        </p:nvSpPr>
        <p:spPr>
          <a:xfrm>
            <a:off x="2953265" y="4442254"/>
            <a:ext cx="1998705" cy="379970"/>
          </a:xfrm>
          <a:prstGeom prst="roundRect">
            <a:avLst>
              <a:gd name="adj" fmla="val 50000"/>
            </a:avLst>
          </a:prstGeom>
          <a:noFill/>
          <a:ln w="698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5" name="Rounded Rectangle 4"/>
          <p:cNvSpPr/>
          <p:nvPr/>
        </p:nvSpPr>
        <p:spPr>
          <a:xfrm>
            <a:off x="1628003" y="3160240"/>
            <a:ext cx="1590933" cy="1000898"/>
          </a:xfrm>
          <a:prstGeom prst="roundRect">
            <a:avLst>
              <a:gd name="adj" fmla="val 37234"/>
            </a:avLst>
          </a:prstGeom>
          <a:noFill/>
          <a:ln w="698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Tree>
    <p:extLst>
      <p:ext uri="{BB962C8B-B14F-4D97-AF65-F5344CB8AC3E}">
        <p14:creationId xmlns:p14="http://schemas.microsoft.com/office/powerpoint/2010/main" val="161258893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xit" presetSubtype="10" fill="hold" grpId="1" nodeType="clickEffect">
                                  <p:stCondLst>
                                    <p:cond delay="0"/>
                                  </p:stCondLst>
                                  <p:childTnLst>
                                    <p:animEffect transition="out" filter="blinds(horizontal)">
                                      <p:cBhvr>
                                        <p:cTn id="10" dur="500"/>
                                        <p:tgtEl>
                                          <p:spTgt spid="2"/>
                                        </p:tgtEl>
                                      </p:cBhvr>
                                    </p:animEffect>
                                    <p:set>
                                      <p:cBhvr>
                                        <p:cTn id="11" dur="1" fill="hold">
                                          <p:stCondLst>
                                            <p:cond delay="499"/>
                                          </p:stCondLst>
                                        </p:cTn>
                                        <p:tgtEl>
                                          <p:spTgt spid="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3" presetClass="exit" presetSubtype="10" fill="hold" grpId="0" nodeType="clickEffect">
                                  <p:stCondLst>
                                    <p:cond delay="0"/>
                                  </p:stCondLst>
                                  <p:childTnLst>
                                    <p:animEffect transition="out" filter="blinds(horizontal)">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3" presetClass="exit" presetSubtype="10" fill="hold" grpId="0" nodeType="clickEffect">
                                  <p:stCondLst>
                                    <p:cond delay="0"/>
                                  </p:stCondLst>
                                  <p:childTnLst>
                                    <p:animEffect transition="out" filter="blinds(horizontal)">
                                      <p:cBhvr>
                                        <p:cTn id="28" dur="500"/>
                                        <p:tgtEl>
                                          <p:spTgt spid="4"/>
                                        </p:tgtEl>
                                      </p:cBhvr>
                                    </p:animEffect>
                                    <p:set>
                                      <p:cBhvr>
                                        <p:cTn id="29"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4" grpId="0" animBg="1"/>
      <p:bldP spid="4" grpId="1" animBg="1"/>
      <p:bldP spid="5" grpId="0" animBg="1"/>
      <p:bldP spid="5"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6" name="Text Placeholder 5"/>
          <p:cNvSpPr>
            <a:spLocks noGrp="1"/>
          </p:cNvSpPr>
          <p:nvPr>
            <p:ph type="body" idx="1"/>
          </p:nvPr>
        </p:nvSpPr>
        <p:spPr>
          <a:xfrm>
            <a:off x="1723292" y="3643424"/>
            <a:ext cx="7113409" cy="1231106"/>
          </a:xfrm>
          <a:prstGeom prst="rect">
            <a:avLst/>
          </a:prstGeom>
        </p:spPr>
        <p:txBody>
          <a:bodyPr wrap="square">
            <a:spAutoFit/>
          </a:bodyPr>
          <a:lstStyle/>
          <a:p>
            <a:r>
              <a:rPr lang="en-US" sz="1500" dirty="0">
                <a:latin typeface="Consolas" charset="0"/>
                <a:ea typeface="Consolas" charset="0"/>
                <a:cs typeface="Consolas" charset="0"/>
              </a:rPr>
              <a:t>path = </a:t>
            </a:r>
          </a:p>
          <a:p>
            <a:r>
              <a:rPr lang="en-US" sz="1500" dirty="0">
                <a:latin typeface="Consolas" charset="0"/>
                <a:ea typeface="Consolas" charset="0"/>
                <a:cs typeface="Consolas" charset="0"/>
              </a:rPr>
              <a:t>   [re|/?((?</a:t>
            </a:r>
            <a:r>
              <a:rPr lang="en-US" sz="1500" dirty="0" smtClean="0">
                <a:latin typeface="Consolas" charset="0"/>
                <a:ea typeface="Consolas" charset="0"/>
                <a:cs typeface="Consolas" charset="0"/>
              </a:rPr>
              <a:t>P&lt;</a:t>
            </a:r>
            <a:r>
              <a:rPr lang="en-US" sz="1500" dirty="0" err="1" smtClean="0">
                <a:latin typeface="Consolas" charset="0"/>
                <a:ea typeface="Consolas" charset="0"/>
                <a:cs typeface="Consolas" charset="0"/>
              </a:rPr>
              <a:t>dir</a:t>
            </a:r>
            <a:r>
              <a:rPr lang="en-US" sz="1500" dirty="0" smtClean="0">
                <a:latin typeface="Consolas" charset="0"/>
                <a:ea typeface="Consolas" charset="0"/>
                <a:cs typeface="Consolas" charset="0"/>
              </a:rPr>
              <a:t>&gt;[^/]+)/)*(?P&lt;base&gt;[^\./]+)(?P&lt;</a:t>
            </a:r>
            <a:r>
              <a:rPr lang="en-US" sz="1500" dirty="0" err="1" smtClean="0">
                <a:latin typeface="Consolas" charset="0"/>
                <a:ea typeface="Consolas" charset="0"/>
                <a:cs typeface="Consolas" charset="0"/>
              </a:rPr>
              <a:t>ext</a:t>
            </a:r>
            <a:r>
              <a:rPr lang="en-US" sz="1500" dirty="0" smtClean="0">
                <a:latin typeface="Consolas" charset="0"/>
                <a:ea typeface="Consolas" charset="0"/>
                <a:cs typeface="Consolas" charset="0"/>
              </a:rPr>
              <a:t>&gt;\..*)?|]</a:t>
            </a:r>
            <a:endParaRPr lang="en-US" sz="1500" dirty="0">
              <a:latin typeface="Consolas" charset="0"/>
              <a:ea typeface="Consolas" charset="0"/>
              <a:cs typeface="Consolas" charset="0"/>
            </a:endParaRPr>
          </a:p>
          <a:p>
            <a:r>
              <a:rPr lang="en-US" sz="1500" dirty="0">
                <a:latin typeface="Consolas" charset="0"/>
                <a:ea typeface="Consolas" charset="0"/>
                <a:cs typeface="Consolas" charset="0"/>
              </a:rPr>
              <a:t>filename =</a:t>
            </a:r>
          </a:p>
          <a:p>
            <a:r>
              <a:rPr lang="en-US" sz="1500" dirty="0">
                <a:latin typeface="Consolas" charset="0"/>
                <a:ea typeface="Consolas" charset="0"/>
                <a:cs typeface="Consolas" charset="0"/>
              </a:rPr>
              <a:t>   "</a:t>
            </a:r>
            <a:r>
              <a:rPr lang="en-US" sz="1500" dirty="0" err="1" smtClean="0">
                <a:latin typeface="Consolas" charset="0"/>
                <a:ea typeface="Consolas" charset="0"/>
                <a:cs typeface="Consolas" charset="0"/>
              </a:rPr>
              <a:t>dth</a:t>
            </a:r>
            <a:r>
              <a:rPr lang="en-US" sz="1500" dirty="0" smtClean="0">
                <a:latin typeface="Consolas" charset="0"/>
                <a:ea typeface="Consolas" charset="0"/>
                <a:cs typeface="Consolas" charset="0"/>
              </a:rPr>
              <a:t>/</a:t>
            </a:r>
            <a:r>
              <a:rPr lang="en-US" sz="1500" dirty="0" err="1" smtClean="0">
                <a:latin typeface="Consolas" charset="0"/>
                <a:ea typeface="Consolas" charset="0"/>
                <a:cs typeface="Consolas" charset="0"/>
              </a:rPr>
              <a:t>regexp</a:t>
            </a:r>
            <a:r>
              <a:rPr lang="en-US" sz="1500" dirty="0" smtClean="0">
                <a:latin typeface="Consolas" charset="0"/>
                <a:ea typeface="Consolas" charset="0"/>
                <a:cs typeface="Consolas" charset="0"/>
              </a:rPr>
              <a:t>/</a:t>
            </a:r>
            <a:r>
              <a:rPr lang="en-US" sz="1500" dirty="0" err="1" smtClean="0">
                <a:latin typeface="Consolas" charset="0"/>
                <a:ea typeface="Consolas" charset="0"/>
                <a:cs typeface="Consolas" charset="0"/>
              </a:rPr>
              <a:t>Example.hs</a:t>
            </a:r>
            <a:r>
              <a:rPr lang="en-US" sz="1500" dirty="0">
                <a:latin typeface="Consolas" charset="0"/>
                <a:ea typeface="Consolas" charset="0"/>
                <a:cs typeface="Consolas" charset="0"/>
              </a:rPr>
              <a:t>" </a:t>
            </a:r>
          </a:p>
        </p:txBody>
      </p:sp>
    </p:spTree>
    <p:extLst>
      <p:ext uri="{BB962C8B-B14F-4D97-AF65-F5344CB8AC3E}">
        <p14:creationId xmlns:p14="http://schemas.microsoft.com/office/powerpoint/2010/main" val="11963302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we asking for, when we ask for dependent types?</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590454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Capabilities of Dependent Type Systems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smtClean="0">
                <a:latin typeface="Zapfino" charset="0"/>
                <a:ea typeface="Zapfino" charset="0"/>
                <a:cs typeface="Zapfino" charset="0"/>
              </a:rPr>
              <a:t>Type computation</a:t>
            </a:r>
            <a:endParaRPr lang="en-US" sz="2400" dirty="0">
              <a:latin typeface="Zapfino" charset="0"/>
              <a:ea typeface="Zapfino" charset="0"/>
              <a:cs typeface="Zapfino" charset="0"/>
            </a:endParaRP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Tree>
    <p:extLst>
      <p:ext uri="{BB962C8B-B14F-4D97-AF65-F5344CB8AC3E}">
        <p14:creationId xmlns:p14="http://schemas.microsoft.com/office/powerpoint/2010/main" val="120605844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7">
      <a:dk1>
        <a:srgbClr val="000000"/>
      </a:dk1>
      <a:lt1>
        <a:srgbClr val="FFFFFF"/>
      </a:lt1>
      <a:dk2>
        <a:srgbClr val="44546A"/>
      </a:dk2>
      <a:lt2>
        <a:srgbClr val="E7E6E6"/>
      </a:lt2>
      <a:accent1>
        <a:srgbClr val="009F71"/>
      </a:accent1>
      <a:accent2>
        <a:srgbClr val="86C435"/>
      </a:accent2>
      <a:accent3>
        <a:srgbClr val="5AB2E5"/>
      </a:accent3>
      <a:accent4>
        <a:srgbClr val="0670B4"/>
      </a:accent4>
      <a:accent5>
        <a:srgbClr val="D3601E"/>
      </a:accent5>
      <a:accent6>
        <a:srgbClr val="E7A112"/>
      </a:accent6>
      <a:hlink>
        <a:srgbClr val="0670B4"/>
      </a:hlink>
      <a:folHlink>
        <a:srgbClr val="CD77A7"/>
      </a:folHlink>
    </a:clrScheme>
    <a:fontScheme name="Tw Cen MT">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94928</TotalTime>
  <Words>4372</Words>
  <Application>Microsoft Macintosh PowerPoint</Application>
  <PresentationFormat>On-screen Show (16:9)</PresentationFormat>
  <Paragraphs>641</Paragraphs>
  <Slides>60</Slides>
  <Notes>40</Notes>
  <HiddenSlides>12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Arial</vt:lpstr>
      <vt:lpstr>Cambria Math</vt:lpstr>
      <vt:lpstr>Consolas</vt:lpstr>
      <vt:lpstr>Gill Sans Regular</vt:lpstr>
      <vt:lpstr>Osaka</vt:lpstr>
      <vt:lpstr>Tw Cen MT</vt:lpstr>
      <vt:lpstr>Tw Cen MT Condensed</vt:lpstr>
      <vt:lpstr>Zapfino</vt:lpstr>
      <vt:lpstr>Office Theme</vt:lpstr>
      <vt:lpstr>Dependent Types in Haskell</vt:lpstr>
      <vt:lpstr>Dependent types in Haskell?</vt:lpstr>
      <vt:lpstr>Dependent Haskell</vt:lpstr>
      <vt:lpstr>Why Dependent Types?</vt:lpstr>
      <vt:lpstr>Regular expression capture groups</vt:lpstr>
      <vt:lpstr>Example: a regexp for parsing file paths</vt:lpstr>
      <vt:lpstr>Demo</vt:lpstr>
      <vt:lpstr>What are we asking for, when we ask for dependent types?</vt:lpstr>
      <vt:lpstr>Four Capabilities of Dependent Type Systems</vt:lpstr>
      <vt:lpstr>Type Computation</vt:lpstr>
      <vt:lpstr>How does this work?</vt:lpstr>
      <vt:lpstr>How does this work?</vt:lpstr>
      <vt:lpstr>2. Type functions run by type checker</vt:lpstr>
      <vt:lpstr>Demo</vt:lpstr>
      <vt:lpstr>Indexed types </vt:lpstr>
      <vt:lpstr>How does this work?</vt:lpstr>
      <vt:lpstr>Types Constrain Data</vt:lpstr>
      <vt:lpstr>Types Constrain Data with GADTs</vt:lpstr>
      <vt:lpstr>Types Constrain Data with Type Families</vt:lpstr>
      <vt:lpstr>Double-duty data</vt:lpstr>
      <vt:lpstr>How does this work?</vt:lpstr>
      <vt:lpstr>Dependent types: Π</vt:lpstr>
      <vt:lpstr>GHC's take: Singletons</vt:lpstr>
      <vt:lpstr>Equivalence proofs</vt:lpstr>
      <vt:lpstr>Working with type indices</vt:lpstr>
      <vt:lpstr>Working with type indices</vt:lpstr>
      <vt:lpstr>Type classes to the rescue</vt:lpstr>
      <vt:lpstr>Type classes to the rescue</vt:lpstr>
      <vt:lpstr>PowerPoint Presentation</vt:lpstr>
      <vt:lpstr>Four Capabilities of Dependent Type Systems</vt:lpstr>
      <vt:lpstr>Four Capabilities of Dependent Type Systems</vt:lpstr>
      <vt:lpstr>Four Capabilities of Dependent Type Systems</vt:lpstr>
      <vt:lpstr>Four Capabilities of Dependent Type Systems</vt:lpstr>
      <vt:lpstr>Conclusion:  GHC is in a fascinating part of the design space of dependently typed languages. </vt:lpstr>
      <vt:lpstr>https://github.com/sweirich/dth</vt:lpstr>
      <vt:lpstr>PowerPoint Presentation</vt:lpstr>
      <vt:lpstr>Awesome Collaborators</vt:lpstr>
      <vt:lpstr>GHC's take on proofs</vt:lpstr>
      <vt:lpstr>PowerPoint Presentation</vt:lpstr>
      <vt:lpstr>Computing with types</vt:lpstr>
      <vt:lpstr>GHC's take on type-level computation</vt:lpstr>
      <vt:lpstr>GHC's take on indexed types </vt:lpstr>
      <vt:lpstr>How does this work?</vt:lpstr>
      <vt:lpstr>Singletons are "easyish"</vt:lpstr>
      <vt:lpstr>Submatching using  Brzozowski Derivatives</vt:lpstr>
      <vt:lpstr>Types constrain data</vt:lpstr>
      <vt:lpstr>Regular Expression datatype  (no indices)</vt:lpstr>
      <vt:lpstr>Four Features of Dependently Typed Programs</vt:lpstr>
      <vt:lpstr>Regular Expression Submatching Demo</vt:lpstr>
      <vt:lpstr>Demo</vt:lpstr>
      <vt:lpstr>Examples</vt:lpstr>
      <vt:lpstr>TemplateHaskell to promote type functions</vt:lpstr>
      <vt:lpstr>Regexp Derivatives</vt:lpstr>
      <vt:lpstr>Regexp derivative matching</vt:lpstr>
      <vt:lpstr>Regular Expression Derivatives w/ matching</vt:lpstr>
      <vt:lpstr>Derivatives with types, almost</vt:lpstr>
      <vt:lpstr>Equality constraints to the rescue (again)</vt:lpstr>
      <vt:lpstr>Derivatives with types</vt:lpstr>
      <vt:lpstr>Why Dependent Types?</vt:lpstr>
      <vt:lpstr>PowerPoint Presentation</vt:lpstr>
    </vt:vector>
  </TitlesOfParts>
  <Company>University of Pennsylvania</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Depending on Types</dc:title>
  <dc:creator>Stephanie Weirich</dc:creator>
  <cp:lastModifiedBy>Stephanie Weirich</cp:lastModifiedBy>
  <cp:revision>414</cp:revision>
  <cp:lastPrinted>2017-01-18T16:17:31Z</cp:lastPrinted>
  <dcterms:created xsi:type="dcterms:W3CDTF">2014-10-17T12:05:19Z</dcterms:created>
  <dcterms:modified xsi:type="dcterms:W3CDTF">2017-12-04T20:10:24Z</dcterms:modified>
</cp:coreProperties>
</file>